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9" r:id="rId3"/>
    <p:sldId id="261" r:id="rId4"/>
    <p:sldId id="262" r:id="rId5"/>
    <p:sldId id="280" r:id="rId6"/>
    <p:sldId id="279" r:id="rId7"/>
    <p:sldId id="260" r:id="rId8"/>
    <p:sldId id="266" r:id="rId9"/>
    <p:sldId id="270" r:id="rId10"/>
    <p:sldId id="268" r:id="rId11"/>
    <p:sldId id="267" r:id="rId12"/>
    <p:sldId id="271" r:id="rId13"/>
    <p:sldId id="269" r:id="rId14"/>
    <p:sldId id="263" r:id="rId15"/>
    <p:sldId id="281" r:id="rId16"/>
    <p:sldId id="264" r:id="rId17"/>
    <p:sldId id="282" r:id="rId18"/>
    <p:sldId id="265" r:id="rId19"/>
    <p:sldId id="277" r:id="rId20"/>
    <p:sldId id="272" r:id="rId21"/>
    <p:sldId id="274" r:id="rId22"/>
    <p:sldId id="275" r:id="rId23"/>
    <p:sldId id="276" r:id="rId24"/>
    <p:sldId id="258" r:id="rId25"/>
    <p:sldId id="278" r:id="rId26"/>
    <p:sldId id="25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0000"/>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990" autoAdjust="0"/>
  </p:normalViewPr>
  <p:slideViewPr>
    <p:cSldViewPr showGuides="1">
      <p:cViewPr varScale="1">
        <p:scale>
          <a:sx n="65" d="100"/>
          <a:sy n="65" d="100"/>
        </p:scale>
        <p:origin x="610" y="48"/>
      </p:cViewPr>
      <p:guideLst>
        <p:guide orient="horz" pos="2160"/>
        <p:guide pos="3840"/>
      </p:guideLst>
    </p:cSldViewPr>
  </p:slideViewPr>
  <p:notesTextViewPr>
    <p:cViewPr>
      <p:scale>
        <a:sx n="1" d="1"/>
        <a:sy n="1" d="1"/>
      </p:scale>
      <p:origin x="0" y="0"/>
    </p:cViewPr>
  </p:notesTextViewPr>
  <p:gridSpacing cx="38405" cy="384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jpeg>
</file>

<file path=ppt/media/image45.jpeg>
</file>

<file path=ppt/media/image46.jpeg>
</file>

<file path=ppt/media/image47.jpeg>
</file>

<file path=ppt/media/image48.png>
</file>

<file path=ppt/media/image49.png>
</file>

<file path=ppt/media/image5.png>
</file>

<file path=ppt/media/image50.jpeg>
</file>

<file path=ppt/media/image51.jpeg>
</file>

<file path=ppt/media/image52.jpe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559C89-05FC-438B-B119-7AD2B0742058}" type="datetimeFigureOut">
              <a:rPr lang="en-US" smtClean="0"/>
              <a:t>1/18/2022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59FE82F-3E56-40F7-8562-DD32A723AFD6}" type="slidenum">
              <a:rPr lang="en-US" smtClean="0"/>
              <a:t>‹#›</a:t>
            </a:fld>
            <a:endParaRPr lang="en-US"/>
          </a:p>
        </p:txBody>
      </p:sp>
    </p:spTree>
    <p:extLst>
      <p:ext uri="{BB962C8B-B14F-4D97-AF65-F5344CB8AC3E}">
        <p14:creationId xmlns:p14="http://schemas.microsoft.com/office/powerpoint/2010/main" val="3364257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Up to</a:t>
            </a:r>
            <a:r>
              <a:rPr lang="en-US" baseline="0" dirty="0"/>
              <a:t> this point, we have </a:t>
            </a:r>
            <a:r>
              <a:rPr lang="en-US" baseline="0" dirty="0" err="1"/>
              <a:t>discused</a:t>
            </a:r>
            <a:r>
              <a:rPr lang="en-US" baseline="0" dirty="0"/>
              <a:t> spatial patterns in richness, abundance, and body mass. WE have also seen that these different patterns are related to each other. The extent to which one influences the others is matter of debate, however, their </a:t>
            </a:r>
            <a:r>
              <a:rPr lang="en-US" baseline="0" dirty="0" err="1"/>
              <a:t>ointeractions</a:t>
            </a:r>
            <a:r>
              <a:rPr lang="en-US" baseline="0" dirty="0"/>
              <a:t> within any given community is what is </a:t>
            </a:r>
            <a:r>
              <a:rPr lang="en-US" baseline="0" dirty="0" err="1"/>
              <a:t>refered</a:t>
            </a:r>
            <a:r>
              <a:rPr lang="en-US" baseline="0" dirty="0"/>
              <a:t> as the </a:t>
            </a:r>
            <a:r>
              <a:rPr lang="en-US" baseline="0" dirty="0" err="1"/>
              <a:t>fucntiuoing</a:t>
            </a:r>
            <a:r>
              <a:rPr lang="en-US" baseline="0" dirty="0"/>
              <a:t> of the ecosystems</a:t>
            </a:r>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2</a:t>
            </a:fld>
            <a:endParaRPr lang="en-US"/>
          </a:p>
        </p:txBody>
      </p:sp>
    </p:spTree>
    <p:extLst>
      <p:ext uri="{BB962C8B-B14F-4D97-AF65-F5344CB8AC3E}">
        <p14:creationId xmlns:p14="http://schemas.microsoft.com/office/powerpoint/2010/main" val="1461533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53BA947-D613-49ED-A9EF-FDB5857F1BD8}" type="slidenum">
              <a:rPr lang="en-US"/>
              <a:pPr/>
              <a:t>23</a:t>
            </a:fld>
            <a:endParaRPr lang="en-US"/>
          </a:p>
        </p:txBody>
      </p:sp>
      <p:sp>
        <p:nvSpPr>
          <p:cNvPr id="390146" name="Rectangle 2"/>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90147"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t>In contrast to the loneliness of the universe, we share this planet with over 8.7 million species.</a:t>
            </a:r>
            <a:r>
              <a:rPr lang="en-US" baseline="0" dirty="0"/>
              <a:t> These species are key to the air we breath, the water we drink and the food we eat….and a long list of good and services to humanity.</a:t>
            </a:r>
          </a:p>
          <a:p>
            <a:pPr eaLnBrk="1" hangingPunct="1">
              <a:spcBef>
                <a:spcPct val="0"/>
              </a:spcBef>
            </a:pPr>
            <a:r>
              <a:rPr lang="en-US" baseline="0" dirty="0"/>
              <a:t>If we consider that our own welfare depends on biodiversity and that there is not another planet we can do our experiments in, then it does not make any sense for us to be tampering with basic planetary functions. We are simply playing with fire.</a:t>
            </a:r>
            <a:endParaRPr lang="en-US" dirty="0"/>
          </a:p>
        </p:txBody>
      </p:sp>
      <p:sp>
        <p:nvSpPr>
          <p:cNvPr id="49156"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685817" indent="-263776">
              <a:defRPr>
                <a:solidFill>
                  <a:schemeClr val="tx1"/>
                </a:solidFill>
                <a:latin typeface="Calibri" pitchFamily="34" charset="0"/>
              </a:defRPr>
            </a:lvl2pPr>
            <a:lvl3pPr marL="1055103" indent="-211021">
              <a:defRPr>
                <a:solidFill>
                  <a:schemeClr val="tx1"/>
                </a:solidFill>
                <a:latin typeface="Calibri" pitchFamily="34" charset="0"/>
              </a:defRPr>
            </a:lvl3pPr>
            <a:lvl4pPr marL="1477145" indent="-211021">
              <a:defRPr>
                <a:solidFill>
                  <a:schemeClr val="tx1"/>
                </a:solidFill>
                <a:latin typeface="Calibri" pitchFamily="34" charset="0"/>
              </a:defRPr>
            </a:lvl4pPr>
            <a:lvl5pPr marL="1899186" indent="-211021">
              <a:defRPr>
                <a:solidFill>
                  <a:schemeClr val="tx1"/>
                </a:solidFill>
                <a:latin typeface="Calibri" pitchFamily="34" charset="0"/>
              </a:defRPr>
            </a:lvl5pPr>
            <a:lvl6pPr marL="2321227" indent="-211021" fontAlgn="base">
              <a:spcBef>
                <a:spcPct val="0"/>
              </a:spcBef>
              <a:spcAft>
                <a:spcPct val="0"/>
              </a:spcAft>
              <a:defRPr>
                <a:solidFill>
                  <a:schemeClr val="tx1"/>
                </a:solidFill>
                <a:latin typeface="Calibri" pitchFamily="34" charset="0"/>
              </a:defRPr>
            </a:lvl6pPr>
            <a:lvl7pPr marL="2743269" indent="-211021" fontAlgn="base">
              <a:spcBef>
                <a:spcPct val="0"/>
              </a:spcBef>
              <a:spcAft>
                <a:spcPct val="0"/>
              </a:spcAft>
              <a:defRPr>
                <a:solidFill>
                  <a:schemeClr val="tx1"/>
                </a:solidFill>
                <a:latin typeface="Calibri" pitchFamily="34" charset="0"/>
              </a:defRPr>
            </a:lvl7pPr>
            <a:lvl8pPr marL="3165310" indent="-211021" fontAlgn="base">
              <a:spcBef>
                <a:spcPct val="0"/>
              </a:spcBef>
              <a:spcAft>
                <a:spcPct val="0"/>
              </a:spcAft>
              <a:defRPr>
                <a:solidFill>
                  <a:schemeClr val="tx1"/>
                </a:solidFill>
                <a:latin typeface="Calibri" pitchFamily="34" charset="0"/>
              </a:defRPr>
            </a:lvl8pPr>
            <a:lvl9pPr marL="3587351" indent="-211021"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60DF2CB2-AA74-457B-88A1-741EC8F246C2}" type="slidenum">
              <a:rPr lang="en-US" smtClean="0"/>
              <a:pPr fontAlgn="base">
                <a:spcBef>
                  <a:spcPct val="0"/>
                </a:spcBef>
                <a:spcAft>
                  <a:spcPct val="0"/>
                </a:spcAft>
                <a:defRPr/>
              </a:pPr>
              <a:t>25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4</a:t>
            </a:fld>
            <a:endParaRPr lang="en-US"/>
          </a:p>
        </p:txBody>
      </p:sp>
    </p:spTree>
    <p:extLst>
      <p:ext uri="{BB962C8B-B14F-4D97-AF65-F5344CB8AC3E}">
        <p14:creationId xmlns:p14="http://schemas.microsoft.com/office/powerpoint/2010/main" val="3970094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5</a:t>
            </a:fld>
            <a:endParaRPr lang="en-US"/>
          </a:p>
        </p:txBody>
      </p:sp>
    </p:spTree>
    <p:extLst>
      <p:ext uri="{BB962C8B-B14F-4D97-AF65-F5344CB8AC3E}">
        <p14:creationId xmlns:p14="http://schemas.microsoft.com/office/powerpoint/2010/main" val="3591440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6</a:t>
            </a:fld>
            <a:endParaRPr lang="en-US"/>
          </a:p>
        </p:txBody>
      </p:sp>
    </p:spTree>
    <p:extLst>
      <p:ext uri="{BB962C8B-B14F-4D97-AF65-F5344CB8AC3E}">
        <p14:creationId xmlns:p14="http://schemas.microsoft.com/office/powerpoint/2010/main" val="132477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mn-ea"/>
                <a:cs typeface="+mn-cs"/>
              </a:rPr>
              <a:t>Fig. 2. </a:t>
            </a:r>
            <a:r>
              <a:rPr lang="en-US" sz="1200" b="0" i="0" u="none" strike="noStrike" kern="1200" baseline="0" dirty="0">
                <a:solidFill>
                  <a:schemeClr val="tx1"/>
                </a:solidFill>
                <a:latin typeface="+mn-lt"/>
                <a:ea typeface="+mn-ea"/>
                <a:cs typeface="+mn-cs"/>
              </a:rPr>
              <a:t>Hypothesized mechanisms</a:t>
            </a:r>
          </a:p>
          <a:p>
            <a:r>
              <a:rPr lang="en-US" sz="1200" b="0" i="0" u="none" strike="noStrike" kern="1200" baseline="0" dirty="0">
                <a:solidFill>
                  <a:schemeClr val="tx1"/>
                </a:solidFill>
                <a:latin typeface="+mn-lt"/>
                <a:ea typeface="+mn-ea"/>
                <a:cs typeface="+mn-cs"/>
              </a:rPr>
              <a:t>involved in biodiversity</a:t>
            </a:r>
          </a:p>
          <a:p>
            <a:r>
              <a:rPr lang="en-US" sz="1200" b="0" i="0" u="none" strike="noStrike" kern="1200" baseline="0" dirty="0">
                <a:solidFill>
                  <a:schemeClr val="tx1"/>
                </a:solidFill>
                <a:latin typeface="+mn-lt"/>
                <a:ea typeface="+mn-ea"/>
                <a:cs typeface="+mn-cs"/>
              </a:rPr>
              <a:t>experiments using synthetic</a:t>
            </a:r>
          </a:p>
          <a:p>
            <a:r>
              <a:rPr lang="en-US" sz="1200" b="0" i="0" u="none" strike="noStrike" kern="1200" baseline="0" dirty="0">
                <a:solidFill>
                  <a:schemeClr val="tx1"/>
                </a:solidFill>
                <a:latin typeface="+mn-lt"/>
                <a:ea typeface="+mn-ea"/>
                <a:cs typeface="+mn-cs"/>
              </a:rPr>
              <a:t>communities. Sampling effects</a:t>
            </a:r>
          </a:p>
          <a:p>
            <a:r>
              <a:rPr lang="en-US" sz="1200" b="0" i="0" u="none" strike="noStrike" kern="1200" baseline="0" dirty="0">
                <a:solidFill>
                  <a:schemeClr val="tx1"/>
                </a:solidFill>
                <a:latin typeface="+mn-lt"/>
                <a:ea typeface="+mn-ea"/>
                <a:cs typeface="+mn-cs"/>
              </a:rPr>
              <a:t>are involved in community assembly,</a:t>
            </a:r>
          </a:p>
          <a:p>
            <a:r>
              <a:rPr lang="en-US" sz="1200" b="0" i="0" u="none" strike="noStrike" kern="1200" baseline="0" dirty="0">
                <a:solidFill>
                  <a:schemeClr val="tx1"/>
                </a:solidFill>
                <a:latin typeface="+mn-lt"/>
                <a:ea typeface="+mn-ea"/>
                <a:cs typeface="+mn-cs"/>
              </a:rPr>
              <a:t>such that communities</a:t>
            </a:r>
          </a:p>
          <a:p>
            <a:r>
              <a:rPr lang="en-US" sz="1200" b="0" i="0" u="none" strike="noStrike" kern="1200" baseline="0" dirty="0">
                <a:solidFill>
                  <a:schemeClr val="tx1"/>
                </a:solidFill>
                <a:latin typeface="+mn-lt"/>
                <a:ea typeface="+mn-ea"/>
                <a:cs typeface="+mn-cs"/>
              </a:rPr>
              <a:t>that have more species</a:t>
            </a:r>
          </a:p>
          <a:p>
            <a:r>
              <a:rPr lang="en-US" sz="1200" b="0" i="0" u="none" strike="noStrike" kern="1200" baseline="0" dirty="0">
                <a:solidFill>
                  <a:schemeClr val="tx1"/>
                </a:solidFill>
                <a:latin typeface="+mn-lt"/>
                <a:ea typeface="+mn-ea"/>
                <a:cs typeface="+mn-cs"/>
              </a:rPr>
              <a:t>have a greater probability of</a:t>
            </a:r>
          </a:p>
          <a:p>
            <a:r>
              <a:rPr lang="en-US" sz="1200" b="0" i="0" u="none" strike="noStrike" kern="1200" baseline="0" dirty="0">
                <a:solidFill>
                  <a:schemeClr val="tx1"/>
                </a:solidFill>
                <a:latin typeface="+mn-lt"/>
                <a:ea typeface="+mn-ea"/>
                <a:cs typeface="+mn-cs"/>
              </a:rPr>
              <a:t>containing a higher phenotypic</a:t>
            </a:r>
          </a:p>
          <a:p>
            <a:r>
              <a:rPr lang="en-US" sz="1200" b="0" i="0" u="none" strike="noStrike" kern="1200" baseline="0" dirty="0">
                <a:solidFill>
                  <a:schemeClr val="tx1"/>
                </a:solidFill>
                <a:latin typeface="+mn-lt"/>
                <a:ea typeface="+mn-ea"/>
                <a:cs typeface="+mn-cs"/>
              </a:rPr>
              <a:t>trait diversity. Phenotypic</a:t>
            </a:r>
          </a:p>
          <a:p>
            <a:r>
              <a:rPr lang="en-US" sz="1200" b="0" i="0" u="none" strike="noStrike" kern="1200" baseline="0" dirty="0">
                <a:solidFill>
                  <a:schemeClr val="tx1"/>
                </a:solidFill>
                <a:latin typeface="+mn-lt"/>
                <a:ea typeface="+mn-ea"/>
                <a:cs typeface="+mn-cs"/>
              </a:rPr>
              <a:t>diversity then maps</a:t>
            </a:r>
          </a:p>
          <a:p>
            <a:r>
              <a:rPr lang="en-US" sz="1200" b="0" i="0" u="none" strike="noStrike" kern="1200" baseline="0" dirty="0">
                <a:solidFill>
                  <a:schemeClr val="tx1"/>
                </a:solidFill>
                <a:latin typeface="+mn-lt"/>
                <a:ea typeface="+mn-ea"/>
                <a:cs typeface="+mn-cs"/>
              </a:rPr>
              <a:t>onto ecosystem processes</a:t>
            </a:r>
          </a:p>
          <a:p>
            <a:r>
              <a:rPr lang="en-US" sz="1200" b="0" i="0" u="none" strike="noStrike" kern="1200" baseline="0" dirty="0">
                <a:solidFill>
                  <a:schemeClr val="tx1"/>
                </a:solidFill>
                <a:latin typeface="+mn-lt"/>
                <a:ea typeface="+mn-ea"/>
                <a:cs typeface="+mn-cs"/>
              </a:rPr>
              <a:t>through two main mechanisms:</a:t>
            </a:r>
          </a:p>
          <a:p>
            <a:r>
              <a:rPr lang="en-US" sz="1200" b="0" i="0" u="none" strike="noStrike" kern="1200" baseline="0" dirty="0">
                <a:solidFill>
                  <a:schemeClr val="tx1"/>
                </a:solidFill>
                <a:latin typeface="+mn-lt"/>
                <a:ea typeface="+mn-ea"/>
                <a:cs typeface="+mn-cs"/>
              </a:rPr>
              <a:t>dominance of species</a:t>
            </a:r>
          </a:p>
          <a:p>
            <a:r>
              <a:rPr lang="en-US" sz="1200" b="0" i="0" u="none" strike="noStrike" kern="1200" baseline="0" dirty="0">
                <a:solidFill>
                  <a:schemeClr val="tx1"/>
                </a:solidFill>
                <a:latin typeface="+mn-lt"/>
                <a:ea typeface="+mn-ea"/>
                <a:cs typeface="+mn-cs"/>
              </a:rPr>
              <a:t>with particular traits, and</a:t>
            </a:r>
          </a:p>
          <a:p>
            <a:r>
              <a:rPr lang="en-US" sz="1200" b="0" i="0" u="none" strike="noStrike" kern="1200" baseline="0" dirty="0">
                <a:solidFill>
                  <a:schemeClr val="tx1"/>
                </a:solidFill>
                <a:latin typeface="+mn-lt"/>
                <a:ea typeface="+mn-ea"/>
                <a:cs typeface="+mn-cs"/>
              </a:rPr>
              <a:t>complementarity among species</a:t>
            </a:r>
          </a:p>
          <a:p>
            <a:r>
              <a:rPr lang="en-US" sz="1200" b="0" i="0" u="none" strike="noStrike" kern="1200" baseline="0" dirty="0">
                <a:solidFill>
                  <a:schemeClr val="tx1"/>
                </a:solidFill>
                <a:latin typeface="+mn-lt"/>
                <a:ea typeface="+mn-ea"/>
                <a:cs typeface="+mn-cs"/>
              </a:rPr>
              <a:t>with different traits. Intermediate</a:t>
            </a:r>
          </a:p>
          <a:p>
            <a:r>
              <a:rPr lang="en-US" sz="1200" b="0" i="0" u="none" strike="noStrike" kern="1200" baseline="0" dirty="0">
                <a:solidFill>
                  <a:schemeClr val="tx1"/>
                </a:solidFill>
                <a:latin typeface="+mn-lt"/>
                <a:ea typeface="+mn-ea"/>
                <a:cs typeface="+mn-cs"/>
              </a:rPr>
              <a:t>scenarios involve</a:t>
            </a:r>
          </a:p>
          <a:p>
            <a:r>
              <a:rPr lang="en-US" sz="1200" b="0" i="0" u="none" strike="noStrike" kern="1200" baseline="0" dirty="0">
                <a:solidFill>
                  <a:schemeClr val="tx1"/>
                </a:solidFill>
                <a:latin typeface="+mn-lt"/>
                <a:ea typeface="+mn-ea"/>
                <a:cs typeface="+mn-cs"/>
              </a:rPr>
              <a:t>complementarity among particular</a:t>
            </a:r>
          </a:p>
          <a:p>
            <a:r>
              <a:rPr lang="en-US" sz="1200" b="0" i="0" u="none" strike="noStrike" kern="1200" baseline="0" dirty="0">
                <a:solidFill>
                  <a:schemeClr val="tx1"/>
                </a:solidFill>
                <a:latin typeface="+mn-lt"/>
                <a:ea typeface="+mn-ea"/>
                <a:cs typeface="+mn-cs"/>
              </a:rPr>
              <a:t>species or functional</a:t>
            </a:r>
          </a:p>
          <a:p>
            <a:r>
              <a:rPr lang="en-US" sz="1200" b="0" i="0" u="none" strike="noStrike" kern="1200" baseline="0" dirty="0">
                <a:solidFill>
                  <a:schemeClr val="tx1"/>
                </a:solidFill>
                <a:latin typeface="+mn-lt"/>
                <a:ea typeface="+mn-ea"/>
                <a:cs typeface="+mn-cs"/>
              </a:rPr>
              <a:t>groups or, equivalently, dominance</a:t>
            </a:r>
          </a:p>
          <a:p>
            <a:r>
              <a:rPr lang="en-US" sz="1200" b="0" i="0" u="none" strike="noStrike" kern="1200" baseline="0" dirty="0">
                <a:solidFill>
                  <a:schemeClr val="tx1"/>
                </a:solidFill>
                <a:latin typeface="+mn-lt"/>
                <a:ea typeface="+mn-ea"/>
                <a:cs typeface="+mn-cs"/>
              </a:rPr>
              <a:t>of particular subsets</a:t>
            </a:r>
          </a:p>
          <a:p>
            <a:r>
              <a:rPr lang="en-US" sz="1200" b="0" i="0" u="none" strike="noStrike" kern="1200" baseline="0" dirty="0">
                <a:solidFill>
                  <a:schemeClr val="tx1"/>
                </a:solidFill>
                <a:latin typeface="+mn-lt"/>
                <a:ea typeface="+mn-ea"/>
                <a:cs typeface="+mn-cs"/>
              </a:rPr>
              <a:t>of complementary species.</a:t>
            </a:r>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7</a:t>
            </a:fld>
            <a:endParaRPr lang="en-US"/>
          </a:p>
        </p:txBody>
      </p:sp>
    </p:spTree>
    <p:extLst>
      <p:ext uri="{BB962C8B-B14F-4D97-AF65-F5344CB8AC3E}">
        <p14:creationId xmlns:p14="http://schemas.microsoft.com/office/powerpoint/2010/main" val="556252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Given differential extinction under disturbances,</a:t>
            </a:r>
            <a:r>
              <a:rPr lang="en-US" baseline="0" dirty="0"/>
              <a:t> producers increase their biomass production under warming </a:t>
            </a:r>
            <a:r>
              <a:rPr lang="en-US" baseline="0" dirty="0" err="1"/>
              <a:t>environmentas</a:t>
            </a:r>
            <a:r>
              <a:rPr lang="en-US" baseline="0" dirty="0"/>
              <a:t> but overall </a:t>
            </a:r>
            <a:r>
              <a:rPr lang="en-US" baseline="0" dirty="0" err="1"/>
              <a:t>prodcutivity</a:t>
            </a:r>
            <a:r>
              <a:rPr lang="en-US" baseline="0" dirty="0"/>
              <a:t> often declines in the same warming conditions</a:t>
            </a:r>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9</a:t>
            </a:fld>
            <a:endParaRPr lang="en-US"/>
          </a:p>
        </p:txBody>
      </p:sp>
    </p:spTree>
    <p:extLst>
      <p:ext uri="{BB962C8B-B14F-4D97-AF65-F5344CB8AC3E}">
        <p14:creationId xmlns:p14="http://schemas.microsoft.com/office/powerpoint/2010/main" val="383207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Given differential extinction under disturbances,</a:t>
            </a:r>
            <a:r>
              <a:rPr lang="en-US" baseline="0" dirty="0"/>
              <a:t> producers increase their biomass production under warming </a:t>
            </a:r>
            <a:r>
              <a:rPr lang="en-US" baseline="0" dirty="0" err="1"/>
              <a:t>environmentas</a:t>
            </a:r>
            <a:r>
              <a:rPr lang="en-US" baseline="0" dirty="0"/>
              <a:t> but overall </a:t>
            </a:r>
            <a:r>
              <a:rPr lang="en-US" baseline="0" dirty="0" err="1"/>
              <a:t>prodcutivity</a:t>
            </a:r>
            <a:r>
              <a:rPr lang="en-US" baseline="0" dirty="0"/>
              <a:t> often declines in the same warming conditions</a:t>
            </a:r>
            <a:endParaRPr lang="en-US" dirty="0"/>
          </a:p>
        </p:txBody>
      </p:sp>
      <p:sp>
        <p:nvSpPr>
          <p:cNvPr id="4" name="Slide Number Placeholder 3"/>
          <p:cNvSpPr>
            <a:spLocks noGrp="1"/>
          </p:cNvSpPr>
          <p:nvPr>
            <p:ph type="sldNum" sz="quarter" idx="10"/>
          </p:nvPr>
        </p:nvSpPr>
        <p:spPr/>
        <p:txBody>
          <a:bodyPr/>
          <a:lstStyle/>
          <a:p>
            <a:fld id="{F59FE82F-3E56-40F7-8562-DD32A723AFD6}" type="slidenum">
              <a:rPr lang="en-US" smtClean="0"/>
              <a:t>13</a:t>
            </a:fld>
            <a:endParaRPr lang="en-US"/>
          </a:p>
        </p:txBody>
      </p:sp>
    </p:spTree>
    <p:extLst>
      <p:ext uri="{BB962C8B-B14F-4D97-AF65-F5344CB8AC3E}">
        <p14:creationId xmlns:p14="http://schemas.microsoft.com/office/powerpoint/2010/main" val="383207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92876FB-121D-471C-9249-23BC808F7EB4}" type="slidenum">
              <a:rPr lang="en-US"/>
              <a:pPr/>
              <a:t>21</a:t>
            </a:fld>
            <a:endParaRPr lang="en-US"/>
          </a:p>
        </p:txBody>
      </p:sp>
      <p:sp>
        <p:nvSpPr>
          <p:cNvPr id="384002" name="Rectangle 2"/>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84003"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C8D5BC-7688-4968-8451-F68A7B4F1C12}" type="slidenum">
              <a:rPr lang="en-US"/>
              <a:pPr/>
              <a:t>22</a:t>
            </a:fld>
            <a:endParaRPr lang="en-US"/>
          </a:p>
        </p:txBody>
      </p:sp>
      <p:sp>
        <p:nvSpPr>
          <p:cNvPr id="386050" name="Rectangle 2"/>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86051"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E74161E-51D3-4AD3-B67F-1DC29DEAA4BE}"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769936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E74161E-51D3-4AD3-B67F-1DC29DEAA4BE}"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1093701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E74161E-51D3-4AD3-B67F-1DC29DEAA4BE}"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1835982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E74161E-51D3-4AD3-B67F-1DC29DEAA4BE}"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3571767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74161E-51D3-4AD3-B67F-1DC29DEAA4BE}"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928985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E74161E-51D3-4AD3-B67F-1DC29DEAA4BE}"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238913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E74161E-51D3-4AD3-B67F-1DC29DEAA4BE}" type="datetimeFigureOut">
              <a:rPr lang="en-US" smtClean="0"/>
              <a:t>1/18/2022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2274592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E74161E-51D3-4AD3-B67F-1DC29DEAA4BE}" type="datetimeFigureOut">
              <a:rPr lang="en-US" smtClean="0"/>
              <a:t>1/18/2022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923252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74161E-51D3-4AD3-B67F-1DC29DEAA4BE}" type="datetimeFigureOut">
              <a:rPr lang="en-US" smtClean="0"/>
              <a:t>1/18/2022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3209799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74161E-51D3-4AD3-B67F-1DC29DEAA4BE}"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2564540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74161E-51D3-4AD3-B67F-1DC29DEAA4BE}"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8854D8-BCF2-4A0A-936A-BF6A0376FFBD}" type="slidenum">
              <a:rPr lang="en-US" smtClean="0"/>
              <a:t>‹#›</a:t>
            </a:fld>
            <a:endParaRPr lang="en-US"/>
          </a:p>
        </p:txBody>
      </p:sp>
    </p:spTree>
    <p:extLst>
      <p:ext uri="{BB962C8B-B14F-4D97-AF65-F5344CB8AC3E}">
        <p14:creationId xmlns:p14="http://schemas.microsoft.com/office/powerpoint/2010/main" val="3348507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74161E-51D3-4AD3-B67F-1DC29DEAA4BE}" type="datetimeFigureOut">
              <a:rPr lang="en-US" smtClean="0"/>
              <a:t>1/18/2022</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8854D8-BCF2-4A0A-936A-BF6A0376FFBD}" type="slidenum">
              <a:rPr lang="en-US" smtClean="0"/>
              <a:t>‹#›</a:t>
            </a:fld>
            <a:endParaRPr lang="en-US"/>
          </a:p>
        </p:txBody>
      </p:sp>
    </p:spTree>
    <p:extLst>
      <p:ext uri="{BB962C8B-B14F-4D97-AF65-F5344CB8AC3E}">
        <p14:creationId xmlns:p14="http://schemas.microsoft.com/office/powerpoint/2010/main" val="419660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4.png"/><Relationship Id="rId11" Type="http://schemas.openxmlformats.org/officeDocument/2006/relationships/image" Target="../media/image41.png"/><Relationship Id="rId5" Type="http://schemas.openxmlformats.org/officeDocument/2006/relationships/image" Target="../media/image33.png"/><Relationship Id="rId10" Type="http://schemas.openxmlformats.org/officeDocument/2006/relationships/image" Target="../media/image40.png"/><Relationship Id="rId4" Type="http://schemas.openxmlformats.org/officeDocument/2006/relationships/image" Target="../media/image32.png"/><Relationship Id="rId9" Type="http://schemas.openxmlformats.org/officeDocument/2006/relationships/image" Target="../media/image39.png"/></Relationships>
</file>

<file path=ppt/slides/_rels/slide24.xml.rels><?xml version="1.0" encoding="UTF-8" standalone="yes"?>
<Relationships xmlns="http://schemas.openxmlformats.org/package/2006/relationships"><Relationship Id="rId8" Type="http://schemas.openxmlformats.org/officeDocument/2006/relationships/hyperlink" Target="http://www.fao.org/docrep/005/y7352e/y7352e00.htm" TargetMode="External"/><Relationship Id="rId13" Type="http://schemas.openxmlformats.org/officeDocument/2006/relationships/image" Target="../media/image50.jpeg"/><Relationship Id="rId3" Type="http://schemas.openxmlformats.org/officeDocument/2006/relationships/image" Target="../media/image43.png"/><Relationship Id="rId7" Type="http://schemas.openxmlformats.org/officeDocument/2006/relationships/hyperlink" Target="http://www.fao.org/docrep/011/i0291e/i0291e00.htm" TargetMode="External"/><Relationship Id="rId12" Type="http://schemas.openxmlformats.org/officeDocument/2006/relationships/image" Target="../media/image49.png"/><Relationship Id="rId2"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46.jpeg"/><Relationship Id="rId11" Type="http://schemas.openxmlformats.org/officeDocument/2006/relationships/image" Target="../media/image48.png"/><Relationship Id="rId5" Type="http://schemas.openxmlformats.org/officeDocument/2006/relationships/image" Target="../media/image45.jpeg"/><Relationship Id="rId10" Type="http://schemas.openxmlformats.org/officeDocument/2006/relationships/image" Target="../media/image47.jpeg"/><Relationship Id="rId4" Type="http://schemas.openxmlformats.org/officeDocument/2006/relationships/image" Target="../media/image44.jpeg"/><Relationship Id="rId9" Type="http://schemas.openxmlformats.org/officeDocument/2006/relationships/hyperlink" Target="http://ap.ohchr.org/documents/E/CHR/resolutions/E-CN_4-RES-2002-25.doc" TargetMode="External"/></Relationships>
</file>

<file path=ppt/slides/_rels/slide25.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jpeg"/><Relationship Id="rId7" Type="http://schemas.openxmlformats.org/officeDocument/2006/relationships/image" Target="../media/image5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4.png"/><Relationship Id="rId11" Type="http://schemas.openxmlformats.org/officeDocument/2006/relationships/image" Target="../media/image59.png"/><Relationship Id="rId5" Type="http://schemas.openxmlformats.org/officeDocument/2006/relationships/image" Target="../media/image53.jpeg"/><Relationship Id="rId10" Type="http://schemas.openxmlformats.org/officeDocument/2006/relationships/image" Target="../media/image58.png"/><Relationship Id="rId4" Type="http://schemas.openxmlformats.org/officeDocument/2006/relationships/image" Target="../media/image52.jpeg"/><Relationship Id="rId9" Type="http://schemas.openxmlformats.org/officeDocument/2006/relationships/image" Target="../media/image5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1905000"/>
            <a:ext cx="6725524" cy="3879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a:spLocks noGrp="1"/>
          </p:cNvSpPr>
          <p:nvPr>
            <p:ph type="title"/>
          </p:nvPr>
        </p:nvSpPr>
        <p:spPr>
          <a:xfrm>
            <a:off x="1981200" y="381000"/>
            <a:ext cx="8229600" cy="1143000"/>
          </a:xfrm>
        </p:spPr>
        <p:txBody>
          <a:bodyPr/>
          <a:lstStyle/>
          <a:p>
            <a:r>
              <a:rPr lang="en-US" dirty="0"/>
              <a:t>Ecosystem Functioning</a:t>
            </a:r>
          </a:p>
        </p:txBody>
      </p:sp>
    </p:spTree>
    <p:extLst>
      <p:ext uri="{BB962C8B-B14F-4D97-AF65-F5344CB8AC3E}">
        <p14:creationId xmlns:p14="http://schemas.microsoft.com/office/powerpoint/2010/main" val="705825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63365" y="3313785"/>
            <a:ext cx="2224632" cy="1898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0" y="10955"/>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What factors influence the relationship functioning versus diversity?</a:t>
            </a: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96600" y="1086295"/>
            <a:ext cx="1295400" cy="1148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11"/>
          <p:cNvSpPr txBox="1">
            <a:spLocks noChangeArrowheads="1"/>
          </p:cNvSpPr>
          <p:nvPr/>
        </p:nvSpPr>
        <p:spPr bwMode="auto">
          <a:xfrm>
            <a:off x="7977820" y="510220"/>
            <a:ext cx="421418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rPr>
              <a:t>Habitat heterogeneity</a:t>
            </a:r>
          </a:p>
        </p:txBody>
      </p:sp>
      <p:grpSp>
        <p:nvGrpSpPr>
          <p:cNvPr id="9" name="Group 8"/>
          <p:cNvGrpSpPr/>
          <p:nvPr/>
        </p:nvGrpSpPr>
        <p:grpSpPr>
          <a:xfrm>
            <a:off x="104820" y="1086295"/>
            <a:ext cx="6790792" cy="5415105"/>
            <a:chOff x="457200" y="519281"/>
            <a:chExt cx="6084065" cy="4904182"/>
          </a:xfrm>
        </p:grpSpPr>
        <p:pic>
          <p:nvPicPr>
            <p:cNvPr id="819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1608" y="901877"/>
              <a:ext cx="6049657" cy="4521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67891" y="1041002"/>
              <a:ext cx="1003889" cy="844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11"/>
            <p:cNvSpPr/>
            <p:nvPr/>
          </p:nvSpPr>
          <p:spPr>
            <a:xfrm>
              <a:off x="457200" y="519281"/>
              <a:ext cx="2817146" cy="418106"/>
            </a:xfrm>
            <a:prstGeom prst="rect">
              <a:avLst/>
            </a:prstGeom>
          </p:spPr>
          <p:txBody>
            <a:bodyPr wrap="none">
              <a:spAutoFit/>
            </a:bodyPr>
            <a:lstStyle/>
            <a:p>
              <a:r>
                <a:rPr lang="en-US" sz="2400" dirty="0"/>
                <a:t>Semi-natural grasslands</a:t>
              </a:r>
            </a:p>
          </p:txBody>
        </p:sp>
        <p:sp>
          <p:nvSpPr>
            <p:cNvPr id="8" name="Rectangle 7"/>
            <p:cNvSpPr/>
            <p:nvPr/>
          </p:nvSpPr>
          <p:spPr>
            <a:xfrm>
              <a:off x="3450708" y="2606167"/>
              <a:ext cx="2759929" cy="418106"/>
            </a:xfrm>
            <a:prstGeom prst="rect">
              <a:avLst/>
            </a:prstGeom>
          </p:spPr>
          <p:txBody>
            <a:bodyPr wrap="none">
              <a:spAutoFit/>
            </a:bodyPr>
            <a:lstStyle/>
            <a:p>
              <a:r>
                <a:rPr lang="en-US" sz="2400" b="1" dirty="0">
                  <a:solidFill>
                    <a:srgbClr val="00B0F0"/>
                  </a:solidFill>
                </a:rPr>
                <a:t>Low soil heterogeneity</a:t>
              </a:r>
            </a:p>
          </p:txBody>
        </p:sp>
        <p:sp>
          <p:nvSpPr>
            <p:cNvPr id="14" name="Rectangle 13"/>
            <p:cNvSpPr/>
            <p:nvPr/>
          </p:nvSpPr>
          <p:spPr>
            <a:xfrm rot="21319098">
              <a:off x="2808397" y="3122500"/>
              <a:ext cx="3258799" cy="418106"/>
            </a:xfrm>
            <a:prstGeom prst="rect">
              <a:avLst/>
            </a:prstGeom>
          </p:spPr>
          <p:txBody>
            <a:bodyPr wrap="none">
              <a:spAutoFit/>
            </a:bodyPr>
            <a:lstStyle/>
            <a:p>
              <a:r>
                <a:rPr lang="en-US" sz="2400" b="1" dirty="0">
                  <a:solidFill>
                    <a:srgbClr val="FF0000"/>
                  </a:solidFill>
                </a:rPr>
                <a:t>Medium soil heterogeneity</a:t>
              </a:r>
            </a:p>
          </p:txBody>
        </p:sp>
        <p:sp>
          <p:nvSpPr>
            <p:cNvPr id="15" name="Rectangle 14"/>
            <p:cNvSpPr/>
            <p:nvPr/>
          </p:nvSpPr>
          <p:spPr>
            <a:xfrm rot="19126873">
              <a:off x="1965632" y="1751379"/>
              <a:ext cx="2810712" cy="418106"/>
            </a:xfrm>
            <a:prstGeom prst="rect">
              <a:avLst/>
            </a:prstGeom>
          </p:spPr>
          <p:txBody>
            <a:bodyPr wrap="none">
              <a:spAutoFit/>
            </a:bodyPr>
            <a:lstStyle/>
            <a:p>
              <a:r>
                <a:rPr lang="en-US" sz="2400" b="1" dirty="0">
                  <a:solidFill>
                    <a:srgbClr val="00B050"/>
                  </a:solidFill>
                </a:rPr>
                <a:t>High soil heterogeneity</a:t>
              </a:r>
            </a:p>
          </p:txBody>
        </p:sp>
      </p:grpSp>
      <p:sp>
        <p:nvSpPr>
          <p:cNvPr id="16" name="TextBox 11"/>
          <p:cNvSpPr txBox="1">
            <a:spLocks noChangeArrowheads="1"/>
          </p:cNvSpPr>
          <p:nvPr/>
        </p:nvSpPr>
        <p:spPr bwMode="auto">
          <a:xfrm>
            <a:off x="9875299" y="4335390"/>
            <a:ext cx="167719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2400" b="1" dirty="0">
                <a:solidFill>
                  <a:srgbClr val="FF0000"/>
                </a:solidFill>
                <a:effectLst>
                  <a:outerShdw blurRad="38100" dist="38100" dir="2700000" algn="tl">
                    <a:srgbClr val="000000">
                      <a:alpha val="43137"/>
                    </a:srgbClr>
                  </a:outerShdw>
                </a:effectLst>
              </a:rPr>
              <a:t>Why?</a:t>
            </a:r>
          </a:p>
        </p:txBody>
      </p:sp>
      <p:sp>
        <p:nvSpPr>
          <p:cNvPr id="17" name="TextBox 16"/>
          <p:cNvSpPr txBox="1"/>
          <p:nvPr/>
        </p:nvSpPr>
        <p:spPr>
          <a:xfrm>
            <a:off x="9744475" y="6592570"/>
            <a:ext cx="2590800" cy="276999"/>
          </a:xfrm>
          <a:prstGeom prst="rect">
            <a:avLst/>
          </a:prstGeom>
          <a:noFill/>
        </p:spPr>
        <p:txBody>
          <a:bodyPr wrap="square" rtlCol="0">
            <a:spAutoFit/>
          </a:bodyPr>
          <a:lstStyle/>
          <a:p>
            <a:pPr algn="ctr"/>
            <a:r>
              <a:rPr lang="en-US" sz="1200" dirty="0" err="1"/>
              <a:t>Tylianakis</a:t>
            </a:r>
            <a:r>
              <a:rPr lang="en-US" sz="1200" dirty="0"/>
              <a:t> et al. </a:t>
            </a:r>
            <a:r>
              <a:rPr lang="en-US" sz="1200" dirty="0" err="1"/>
              <a:t>PlosBiology</a:t>
            </a:r>
            <a:r>
              <a:rPr lang="en-US" sz="1200" dirty="0"/>
              <a:t> 2009</a:t>
            </a:r>
          </a:p>
        </p:txBody>
      </p:sp>
      <p:grpSp>
        <p:nvGrpSpPr>
          <p:cNvPr id="21" name="Group 20"/>
          <p:cNvGrpSpPr/>
          <p:nvPr/>
        </p:nvGrpSpPr>
        <p:grpSpPr>
          <a:xfrm>
            <a:off x="8822450" y="3444140"/>
            <a:ext cx="1075340" cy="825181"/>
            <a:chOff x="5916175" y="3252114"/>
            <a:chExt cx="1075340" cy="825181"/>
          </a:xfrm>
        </p:grpSpPr>
        <p:cxnSp>
          <p:nvCxnSpPr>
            <p:cNvPr id="11" name="Straight Arrow Connector 10"/>
            <p:cNvCxnSpPr/>
            <p:nvPr/>
          </p:nvCxnSpPr>
          <p:spPr>
            <a:xfrm>
              <a:off x="6722680" y="4077295"/>
              <a:ext cx="268835" cy="0"/>
            </a:xfrm>
            <a:prstGeom prst="straightConnector1">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16175" y="3252114"/>
              <a:ext cx="268835" cy="0"/>
            </a:xfrm>
            <a:prstGeom prst="straightConnector1">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9225702" y="2392065"/>
            <a:ext cx="3015098" cy="1938992"/>
          </a:xfrm>
          <a:prstGeom prst="rect">
            <a:avLst/>
          </a:prstGeom>
          <a:noFill/>
        </p:spPr>
        <p:txBody>
          <a:bodyPr wrap="square" rtlCol="0">
            <a:spAutoFit/>
          </a:bodyPr>
          <a:lstStyle/>
          <a:p>
            <a:pPr algn="ctr"/>
            <a:r>
              <a:rPr lang="en-US" sz="2400" dirty="0"/>
              <a:t>Given the same diversity you get more functioning in more heterogeneous habitats</a:t>
            </a:r>
          </a:p>
        </p:txBody>
      </p:sp>
    </p:spTree>
    <p:extLst>
      <p:ext uri="{BB962C8B-B14F-4D97-AF65-F5344CB8AC3E}">
        <p14:creationId xmlns:p14="http://schemas.microsoft.com/office/powerpoint/2010/main" val="579012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right)">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6" grpId="0"/>
      <p:bldP spid="17"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2732"/>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What factors influence the relationship functioning versus diversity?</a:t>
            </a:r>
          </a:p>
        </p:txBody>
      </p:sp>
      <p:pic>
        <p:nvPicPr>
          <p:cNvPr id="5"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43005" y="1124700"/>
            <a:ext cx="1295400" cy="1148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11"/>
          <p:cNvSpPr txBox="1">
            <a:spLocks noChangeArrowheads="1"/>
          </p:cNvSpPr>
          <p:nvPr/>
        </p:nvSpPr>
        <p:spPr bwMode="auto">
          <a:xfrm>
            <a:off x="9437235" y="433410"/>
            <a:ext cx="25288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Disturbances</a:t>
            </a:r>
          </a:p>
        </p:txBody>
      </p:sp>
      <p:grpSp>
        <p:nvGrpSpPr>
          <p:cNvPr id="9" name="Group 8"/>
          <p:cNvGrpSpPr/>
          <p:nvPr/>
        </p:nvGrpSpPr>
        <p:grpSpPr>
          <a:xfrm>
            <a:off x="450465" y="740650"/>
            <a:ext cx="8038257" cy="5223080"/>
            <a:chOff x="-1073536" y="740650"/>
            <a:chExt cx="8038257" cy="5223080"/>
          </a:xfrm>
        </p:grpSpPr>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3536" y="1278320"/>
              <a:ext cx="6908588" cy="46854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6909" y="855865"/>
              <a:ext cx="1547812" cy="1212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4226354" y="740650"/>
              <a:ext cx="1184427" cy="369332"/>
            </a:xfrm>
            <a:prstGeom prst="rect">
              <a:avLst/>
            </a:prstGeom>
          </p:spPr>
          <p:txBody>
            <a:bodyPr wrap="none">
              <a:spAutoFit/>
            </a:bodyPr>
            <a:lstStyle/>
            <a:p>
              <a:r>
                <a:rPr lang="en-US" dirty="0" err="1"/>
                <a:t>Caddisflies</a:t>
              </a:r>
              <a:endParaRPr lang="en-US" dirty="0"/>
            </a:p>
          </p:txBody>
        </p:sp>
      </p:grpSp>
      <p:sp>
        <p:nvSpPr>
          <p:cNvPr id="10" name="TextBox 9"/>
          <p:cNvSpPr txBox="1"/>
          <p:nvPr/>
        </p:nvSpPr>
        <p:spPr>
          <a:xfrm>
            <a:off x="9706070" y="6581001"/>
            <a:ext cx="2590800" cy="276999"/>
          </a:xfrm>
          <a:prstGeom prst="rect">
            <a:avLst/>
          </a:prstGeom>
          <a:noFill/>
        </p:spPr>
        <p:txBody>
          <a:bodyPr wrap="square" rtlCol="0">
            <a:spAutoFit/>
          </a:bodyPr>
          <a:lstStyle/>
          <a:p>
            <a:pPr algn="ctr"/>
            <a:r>
              <a:rPr lang="en-US" sz="1200" dirty="0" err="1"/>
              <a:t>Cardinale</a:t>
            </a:r>
            <a:r>
              <a:rPr lang="en-US" sz="1200" dirty="0"/>
              <a:t> &amp; Palmer Ecology 2002</a:t>
            </a:r>
          </a:p>
        </p:txBody>
      </p:sp>
      <p:sp>
        <p:nvSpPr>
          <p:cNvPr id="8" name="Rectangle 7"/>
          <p:cNvSpPr/>
          <p:nvPr/>
        </p:nvSpPr>
        <p:spPr>
          <a:xfrm>
            <a:off x="7248150" y="2968140"/>
            <a:ext cx="4572000" cy="1200329"/>
          </a:xfrm>
          <a:prstGeom prst="rect">
            <a:avLst/>
          </a:prstGeom>
        </p:spPr>
        <p:txBody>
          <a:bodyPr>
            <a:spAutoFit/>
          </a:bodyPr>
          <a:lstStyle/>
          <a:p>
            <a:r>
              <a:rPr lang="en-US" sz="2400" b="1" dirty="0">
                <a:solidFill>
                  <a:srgbClr val="FF0000"/>
                </a:solidFill>
              </a:rPr>
              <a:t>The absence of disturbance led to dominance by a competitively superior species </a:t>
            </a:r>
          </a:p>
        </p:txBody>
      </p:sp>
      <p:sp>
        <p:nvSpPr>
          <p:cNvPr id="13" name="TextBox 11"/>
          <p:cNvSpPr txBox="1">
            <a:spLocks noChangeArrowheads="1"/>
          </p:cNvSpPr>
          <p:nvPr/>
        </p:nvSpPr>
        <p:spPr bwMode="auto">
          <a:xfrm>
            <a:off x="5827165" y="3928265"/>
            <a:ext cx="167719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2400" b="1" dirty="0">
                <a:solidFill>
                  <a:srgbClr val="FF0000"/>
                </a:solidFill>
                <a:effectLst>
                  <a:outerShdw blurRad="38100" dist="38100" dir="2700000" algn="tl">
                    <a:srgbClr val="000000">
                      <a:alpha val="43137"/>
                    </a:srgbClr>
                  </a:outerShdw>
                </a:effectLst>
              </a:rPr>
              <a:t>Why?</a:t>
            </a:r>
          </a:p>
        </p:txBody>
      </p:sp>
    </p:spTree>
    <p:extLst>
      <p:ext uri="{BB962C8B-B14F-4D97-AF65-F5344CB8AC3E}">
        <p14:creationId xmlns:p14="http://schemas.microsoft.com/office/powerpoint/2010/main" val="409047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8"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What factors influence the relationship functioning versus diversity?</a:t>
            </a:r>
          </a:p>
        </p:txBody>
      </p:sp>
      <p:pic>
        <p:nvPicPr>
          <p:cNvPr id="6"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6195" y="1086295"/>
            <a:ext cx="1295400" cy="1148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11"/>
          <p:cNvSpPr txBox="1">
            <a:spLocks noChangeArrowheads="1"/>
          </p:cNvSpPr>
          <p:nvPr/>
        </p:nvSpPr>
        <p:spPr bwMode="auto">
          <a:xfrm>
            <a:off x="7324960" y="510220"/>
            <a:ext cx="521332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Ecological interactions</a:t>
            </a:r>
          </a:p>
        </p:txBody>
      </p:sp>
      <p:sp>
        <p:nvSpPr>
          <p:cNvPr id="8" name="TextBox 7"/>
          <p:cNvSpPr txBox="1"/>
          <p:nvPr/>
        </p:nvSpPr>
        <p:spPr>
          <a:xfrm>
            <a:off x="9782880" y="6581001"/>
            <a:ext cx="2590800" cy="276999"/>
          </a:xfrm>
          <a:prstGeom prst="rect">
            <a:avLst/>
          </a:prstGeom>
          <a:noFill/>
        </p:spPr>
        <p:txBody>
          <a:bodyPr wrap="square" rtlCol="0">
            <a:spAutoFit/>
          </a:bodyPr>
          <a:lstStyle/>
          <a:p>
            <a:pPr algn="ctr"/>
            <a:r>
              <a:rPr lang="en-US" sz="1200" dirty="0"/>
              <a:t>Duffy et al. Ecology Letters 2007</a:t>
            </a:r>
          </a:p>
        </p:txBody>
      </p:sp>
      <p:grpSp>
        <p:nvGrpSpPr>
          <p:cNvPr id="9" name="Group 8"/>
          <p:cNvGrpSpPr/>
          <p:nvPr/>
        </p:nvGrpSpPr>
        <p:grpSpPr>
          <a:xfrm>
            <a:off x="450465" y="1009485"/>
            <a:ext cx="6567255" cy="5577534"/>
            <a:chOff x="3103532" y="2311466"/>
            <a:chExt cx="3154824" cy="2240088"/>
          </a:xfrm>
        </p:grpSpPr>
        <p:pic>
          <p:nvPicPr>
            <p:cNvPr id="1126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03532" y="2311466"/>
              <a:ext cx="3154824" cy="2240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rot="21355217">
              <a:off x="4404127" y="2540776"/>
              <a:ext cx="1497795" cy="259584"/>
            </a:xfrm>
            <a:prstGeom prst="rect">
              <a:avLst/>
            </a:prstGeom>
          </p:spPr>
          <p:txBody>
            <a:bodyPr wrap="square">
              <a:spAutoFit/>
            </a:bodyPr>
            <a:lstStyle/>
            <a:p>
              <a:r>
                <a:rPr lang="en-US" dirty="0">
                  <a:solidFill>
                    <a:srgbClr val="FF0000"/>
                  </a:solidFill>
                </a:rPr>
                <a:t>Plant diversity alone in the absence of herbivores</a:t>
              </a:r>
            </a:p>
          </p:txBody>
        </p:sp>
        <p:sp>
          <p:nvSpPr>
            <p:cNvPr id="10" name="Rectangle 9"/>
            <p:cNvSpPr/>
            <p:nvPr/>
          </p:nvSpPr>
          <p:spPr>
            <a:xfrm rot="545440">
              <a:off x="4370070" y="3560506"/>
              <a:ext cx="1497795" cy="135972"/>
            </a:xfrm>
            <a:prstGeom prst="rect">
              <a:avLst/>
            </a:prstGeom>
          </p:spPr>
          <p:txBody>
            <a:bodyPr wrap="square">
              <a:spAutoFit/>
            </a:bodyPr>
            <a:lstStyle/>
            <a:p>
              <a:r>
                <a:rPr lang="en-US" sz="1600" dirty="0">
                  <a:solidFill>
                    <a:srgbClr val="FF0000"/>
                  </a:solidFill>
                </a:rPr>
                <a:t>herbivores diversity alone</a:t>
              </a:r>
            </a:p>
          </p:txBody>
        </p:sp>
        <p:sp>
          <p:nvSpPr>
            <p:cNvPr id="11" name="Rectangle 10"/>
            <p:cNvSpPr/>
            <p:nvPr/>
          </p:nvSpPr>
          <p:spPr>
            <a:xfrm rot="20979874">
              <a:off x="3732499" y="3953807"/>
              <a:ext cx="1892383" cy="135972"/>
            </a:xfrm>
            <a:prstGeom prst="rect">
              <a:avLst/>
            </a:prstGeom>
          </p:spPr>
          <p:txBody>
            <a:bodyPr wrap="square">
              <a:spAutoFit/>
            </a:bodyPr>
            <a:lstStyle/>
            <a:p>
              <a:r>
                <a:rPr lang="en-US" sz="1600" dirty="0">
                  <a:solidFill>
                    <a:srgbClr val="FF0000"/>
                  </a:solidFill>
                </a:rPr>
                <a:t>Plants and herbivores diversity </a:t>
              </a:r>
            </a:p>
          </p:txBody>
        </p:sp>
      </p:grpSp>
      <p:sp>
        <p:nvSpPr>
          <p:cNvPr id="16" name="TextBox 11"/>
          <p:cNvSpPr txBox="1">
            <a:spLocks noChangeArrowheads="1"/>
          </p:cNvSpPr>
          <p:nvPr/>
        </p:nvSpPr>
        <p:spPr bwMode="auto">
          <a:xfrm>
            <a:off x="5166740" y="4942051"/>
            <a:ext cx="167719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Why?</a:t>
            </a:r>
          </a:p>
        </p:txBody>
      </p:sp>
    </p:spTree>
    <p:extLst>
      <p:ext uri="{BB962C8B-B14F-4D97-AF65-F5344CB8AC3E}">
        <p14:creationId xmlns:p14="http://schemas.microsoft.com/office/powerpoint/2010/main" val="2298918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7350" y="2808464"/>
            <a:ext cx="2438400" cy="3958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12732"/>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What factors influence the relationship functioning versus diversity?</a:t>
            </a:r>
          </a:p>
        </p:txBody>
      </p:sp>
      <p:pic>
        <p:nvPicPr>
          <p:cNvPr id="5"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04600" y="1086295"/>
            <a:ext cx="1295400" cy="1148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11"/>
          <p:cNvSpPr txBox="1">
            <a:spLocks noChangeArrowheads="1"/>
          </p:cNvSpPr>
          <p:nvPr/>
        </p:nvSpPr>
        <p:spPr bwMode="auto">
          <a:xfrm>
            <a:off x="3791700" y="395005"/>
            <a:ext cx="813146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r" eaLnBrk="1" hangingPunct="1">
              <a:defRPr/>
            </a:pPr>
            <a:r>
              <a:rPr lang="en-US" sz="3200" b="1" dirty="0">
                <a:solidFill>
                  <a:srgbClr val="FF0000"/>
                </a:solidFill>
                <a:effectLst>
                  <a:outerShdw blurRad="38100" dist="38100" dir="2700000" algn="tl">
                    <a:srgbClr val="000000">
                      <a:alpha val="43137"/>
                    </a:srgbClr>
                  </a:outerShdw>
                </a:effectLst>
              </a:rPr>
              <a:t>Disturbances in interaction with trophic roles</a:t>
            </a:r>
          </a:p>
        </p:txBody>
      </p:sp>
      <p:sp>
        <p:nvSpPr>
          <p:cNvPr id="10" name="TextBox 9"/>
          <p:cNvSpPr txBox="1"/>
          <p:nvPr/>
        </p:nvSpPr>
        <p:spPr>
          <a:xfrm>
            <a:off x="9936500" y="6572703"/>
            <a:ext cx="2590800" cy="276999"/>
          </a:xfrm>
          <a:prstGeom prst="rect">
            <a:avLst/>
          </a:prstGeom>
          <a:noFill/>
        </p:spPr>
        <p:txBody>
          <a:bodyPr wrap="square" rtlCol="0">
            <a:spAutoFit/>
          </a:bodyPr>
          <a:lstStyle/>
          <a:p>
            <a:pPr algn="ctr"/>
            <a:r>
              <a:rPr lang="en-US" sz="1200" dirty="0" err="1"/>
              <a:t>Petchey</a:t>
            </a:r>
            <a:r>
              <a:rPr lang="en-US" sz="1200" dirty="0"/>
              <a:t> et al. Nature 1999</a:t>
            </a:r>
          </a:p>
        </p:txBody>
      </p:sp>
      <p:grpSp>
        <p:nvGrpSpPr>
          <p:cNvPr id="9" name="Group 8"/>
          <p:cNvGrpSpPr/>
          <p:nvPr/>
        </p:nvGrpSpPr>
        <p:grpSpPr>
          <a:xfrm>
            <a:off x="104820" y="2545685"/>
            <a:ext cx="6067990" cy="4108768"/>
            <a:chOff x="-1419180" y="2545685"/>
            <a:chExt cx="6067990" cy="4108768"/>
          </a:xfrm>
        </p:grpSpPr>
        <p:pic>
          <p:nvPicPr>
            <p:cNvPr id="921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9180" y="3213840"/>
              <a:ext cx="6067990" cy="3440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93830" y="2699305"/>
              <a:ext cx="3279225" cy="830997"/>
            </a:xfrm>
            <a:prstGeom prst="rect">
              <a:avLst/>
            </a:prstGeom>
            <a:noFill/>
          </p:spPr>
          <p:txBody>
            <a:bodyPr wrap="square" rtlCol="0">
              <a:spAutoFit/>
            </a:bodyPr>
            <a:lstStyle/>
            <a:p>
              <a:pPr algn="ctr"/>
              <a:r>
                <a:rPr lang="en-US" sz="1600" dirty="0">
                  <a:solidFill>
                    <a:srgbClr val="FF0000"/>
                  </a:solidFill>
                </a:rPr>
                <a:t>Warming kills herbivores and predators more so than producers and </a:t>
              </a:r>
              <a:r>
                <a:rPr lang="en-US" sz="1600" dirty="0" err="1">
                  <a:solidFill>
                    <a:srgbClr val="FF0000"/>
                  </a:solidFill>
                </a:rPr>
                <a:t>bacterivores</a:t>
              </a:r>
              <a:endParaRPr lang="en-US" sz="1600" dirty="0">
                <a:solidFill>
                  <a:srgbClr val="FF0000"/>
                </a:solidFill>
              </a:endParaRPr>
            </a:p>
          </p:txBody>
        </p:sp>
        <p:pic>
          <p:nvPicPr>
            <p:cNvPr id="9218"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04635" y="2545685"/>
              <a:ext cx="1210084" cy="10099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 name="Freeform 2"/>
          <p:cNvSpPr/>
          <p:nvPr/>
        </p:nvSpPr>
        <p:spPr>
          <a:xfrm>
            <a:off x="4883748" y="4655842"/>
            <a:ext cx="2062343" cy="704025"/>
          </a:xfrm>
          <a:custGeom>
            <a:avLst/>
            <a:gdLst>
              <a:gd name="connsiteX0" fmla="*/ 0 w 2800350"/>
              <a:gd name="connsiteY0" fmla="*/ 200025 h 552453"/>
              <a:gd name="connsiteX1" fmla="*/ 748665 w 2800350"/>
              <a:gd name="connsiteY1" fmla="*/ 548640 h 552453"/>
              <a:gd name="connsiteX2" fmla="*/ 2800350 w 2800350"/>
              <a:gd name="connsiteY2" fmla="*/ 0 h 552453"/>
              <a:gd name="connsiteX0" fmla="*/ 0 w 2800350"/>
              <a:gd name="connsiteY0" fmla="*/ 200025 h 200025"/>
              <a:gd name="connsiteX1" fmla="*/ 2800350 w 2800350"/>
              <a:gd name="connsiteY1" fmla="*/ 0 h 200025"/>
              <a:gd name="connsiteX0" fmla="*/ 0 w 2800350"/>
              <a:gd name="connsiteY0" fmla="*/ 200025 h 392881"/>
              <a:gd name="connsiteX1" fmla="*/ 2800350 w 2800350"/>
              <a:gd name="connsiteY1" fmla="*/ 0 h 392881"/>
              <a:gd name="connsiteX0" fmla="*/ 0 w 1562998"/>
              <a:gd name="connsiteY0" fmla="*/ 1467716 h 1552716"/>
              <a:gd name="connsiteX1" fmla="*/ 1562998 w 1562998"/>
              <a:gd name="connsiteY1" fmla="*/ 0 h 1552716"/>
              <a:gd name="connsiteX0" fmla="*/ 0 w 1523083"/>
              <a:gd name="connsiteY0" fmla="*/ 220807 h 409781"/>
              <a:gd name="connsiteX1" fmla="*/ 1523083 w 1523083"/>
              <a:gd name="connsiteY1" fmla="*/ 0 h 409781"/>
              <a:gd name="connsiteX0" fmla="*/ 0 w 2640690"/>
              <a:gd name="connsiteY0" fmla="*/ 0 h 704025"/>
              <a:gd name="connsiteX1" fmla="*/ 2640690 w 2640690"/>
              <a:gd name="connsiteY1" fmla="*/ 693593 h 704025"/>
            </a:gdLst>
            <a:ahLst/>
            <a:cxnLst>
              <a:cxn ang="0">
                <a:pos x="connsiteX0" y="connsiteY0"/>
              </a:cxn>
              <a:cxn ang="0">
                <a:pos x="connsiteX1" y="connsiteY1"/>
              </a:cxn>
            </a:cxnLst>
            <a:rect l="l" t="t" r="r" b="b"/>
            <a:pathLst>
              <a:path w="2640690" h="704025">
                <a:moveTo>
                  <a:pt x="0" y="0"/>
                </a:moveTo>
                <a:cubicBezTo>
                  <a:pt x="1292682" y="504825"/>
                  <a:pt x="1707240" y="760268"/>
                  <a:pt x="2640690" y="693593"/>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01770" y="3390595"/>
            <a:ext cx="1941364" cy="1450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1" name="Group 10"/>
          <p:cNvGrpSpPr/>
          <p:nvPr/>
        </p:nvGrpSpPr>
        <p:grpSpPr>
          <a:xfrm>
            <a:off x="7481091" y="855865"/>
            <a:ext cx="4370850" cy="553998"/>
            <a:chOff x="2459725" y="197911"/>
            <a:chExt cx="4370850" cy="553998"/>
          </a:xfrm>
        </p:grpSpPr>
        <p:sp>
          <p:nvSpPr>
            <p:cNvPr id="17" name="Rectangle 16"/>
            <p:cNvSpPr/>
            <p:nvPr/>
          </p:nvSpPr>
          <p:spPr>
            <a:xfrm>
              <a:off x="5916175" y="451626"/>
              <a:ext cx="914400" cy="14125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459725" y="197911"/>
              <a:ext cx="3751788" cy="553998"/>
            </a:xfrm>
            <a:prstGeom prst="rect">
              <a:avLst/>
            </a:prstGeom>
            <a:noFill/>
          </p:spPr>
          <p:txBody>
            <a:bodyPr wrap="square" lIns="0" tIns="0" rIns="0" bIns="0" rtlCol="0">
              <a:spAutoFit/>
            </a:bodyPr>
            <a:lstStyle/>
            <a:p>
              <a:r>
                <a:rPr lang="en-US" sz="3600" dirty="0"/>
                <a:t>Very simplistic</a:t>
              </a:r>
            </a:p>
          </p:txBody>
        </p:sp>
        <p:cxnSp>
          <p:nvCxnSpPr>
            <p:cNvPr id="19" name="Straight Arrow Connector 18"/>
            <p:cNvCxnSpPr>
              <a:cxnSpLocks/>
              <a:stCxn id="17" idx="1"/>
            </p:cNvCxnSpPr>
            <p:nvPr/>
          </p:nvCxnSpPr>
          <p:spPr>
            <a:xfrm flipH="1">
              <a:off x="5186480" y="522252"/>
              <a:ext cx="729695"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4159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922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922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0955"/>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So how is the relationship between functioning and biodiversity in nature?</a:t>
            </a:r>
          </a:p>
        </p:txBody>
      </p:sp>
      <p:pic>
        <p:nvPicPr>
          <p:cNvPr id="4100"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71340" y="1470345"/>
            <a:ext cx="4656932" cy="5161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oup 5"/>
          <p:cNvGrpSpPr/>
          <p:nvPr/>
        </p:nvGrpSpPr>
        <p:grpSpPr>
          <a:xfrm>
            <a:off x="373655" y="625435"/>
            <a:ext cx="7440175" cy="5612800"/>
            <a:chOff x="-636807" y="-1413260"/>
            <a:chExt cx="7440175" cy="5612800"/>
          </a:xfrm>
        </p:grpSpPr>
        <p:grpSp>
          <p:nvGrpSpPr>
            <p:cNvPr id="5" name="Group 4"/>
            <p:cNvGrpSpPr/>
            <p:nvPr/>
          </p:nvGrpSpPr>
          <p:grpSpPr>
            <a:xfrm>
              <a:off x="-559997" y="-606755"/>
              <a:ext cx="7363365" cy="4806295"/>
              <a:chOff x="-559997" y="-606755"/>
              <a:chExt cx="7363365" cy="4806295"/>
            </a:xfrm>
          </p:grpSpPr>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9997" y="-69085"/>
                <a:ext cx="6391015" cy="426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1667493" y="-606755"/>
                <a:ext cx="5135875" cy="630942"/>
              </a:xfrm>
              <a:prstGeom prst="rect">
                <a:avLst/>
              </a:prstGeom>
              <a:noFill/>
            </p:spPr>
            <p:txBody>
              <a:bodyPr wrap="square" rtlCol="0">
                <a:spAutoFit/>
              </a:bodyPr>
              <a:lstStyle/>
              <a:p>
                <a:r>
                  <a:rPr lang="en-US" sz="2400" dirty="0"/>
                  <a:t>Deep sea nematodes</a:t>
                </a:r>
              </a:p>
              <a:p>
                <a:r>
                  <a:rPr lang="en-US" sz="1100" dirty="0"/>
                  <a:t>(</a:t>
                </a:r>
                <a:r>
                  <a:rPr lang="en-US" sz="1100" dirty="0" err="1"/>
                  <a:t>Danovaro</a:t>
                </a:r>
                <a:r>
                  <a:rPr lang="en-US" sz="1100" dirty="0"/>
                  <a:t> et al. Current Biology 2008)</a:t>
                </a:r>
              </a:p>
            </p:txBody>
          </p:sp>
        </p:grpSp>
        <p:pic>
          <p:nvPicPr>
            <p:cNvPr id="4101"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6807" y="-1413260"/>
              <a:ext cx="2331567" cy="1621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377959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0955"/>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So how is the relationship between functioning and biodiversity in nature?</a:t>
            </a:r>
          </a:p>
        </p:txBody>
      </p:sp>
      <p:grpSp>
        <p:nvGrpSpPr>
          <p:cNvPr id="8" name="Group 7"/>
          <p:cNvGrpSpPr/>
          <p:nvPr/>
        </p:nvGrpSpPr>
        <p:grpSpPr>
          <a:xfrm>
            <a:off x="104820" y="1201510"/>
            <a:ext cx="6850942" cy="4224550"/>
            <a:chOff x="-1474681" y="587030"/>
            <a:chExt cx="4946192" cy="4224550"/>
          </a:xfrm>
        </p:grpSpPr>
        <p:pic>
          <p:nvPicPr>
            <p:cNvPr id="11" name="Picture 3"/>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8047" y="2084825"/>
              <a:ext cx="4519558" cy="272675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366048" y="1393535"/>
              <a:ext cx="2492649" cy="646331"/>
            </a:xfrm>
            <a:prstGeom prst="rect">
              <a:avLst/>
            </a:prstGeom>
            <a:noFill/>
          </p:spPr>
          <p:txBody>
            <a:bodyPr wrap="square" rtlCol="0">
              <a:spAutoFit/>
            </a:bodyPr>
            <a:lstStyle/>
            <a:p>
              <a:r>
                <a:rPr lang="en-US" sz="2400" dirty="0"/>
                <a:t>Coral reef fishes</a:t>
              </a:r>
            </a:p>
            <a:p>
              <a:r>
                <a:rPr lang="en-US" sz="1200" dirty="0"/>
                <a:t>(Mora et al. </a:t>
              </a:r>
              <a:r>
                <a:rPr lang="en-US" sz="1200" dirty="0" err="1"/>
                <a:t>Plosiology</a:t>
              </a:r>
              <a:r>
                <a:rPr lang="en-US" sz="1200" dirty="0"/>
                <a:t> 2011)</a:t>
              </a:r>
            </a:p>
          </p:txBody>
        </p:sp>
        <p:pic>
          <p:nvPicPr>
            <p:cNvPr id="410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4681" y="587030"/>
              <a:ext cx="1776695" cy="1651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3" name="Group 12"/>
          <p:cNvGrpSpPr/>
          <p:nvPr/>
        </p:nvGrpSpPr>
        <p:grpSpPr>
          <a:xfrm>
            <a:off x="7632200" y="1662370"/>
            <a:ext cx="4468989" cy="4033329"/>
            <a:chOff x="5547521" y="4125664"/>
            <a:chExt cx="2395676" cy="2197145"/>
          </a:xfrm>
        </p:grpSpPr>
        <p:pic>
          <p:nvPicPr>
            <p:cNvPr id="12" name="Picture 2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7332" y="4125664"/>
              <a:ext cx="2145865" cy="2012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432791" y="6071318"/>
              <a:ext cx="1185169" cy="251491"/>
            </a:xfrm>
            <a:prstGeom prst="rect">
              <a:avLst/>
            </a:prstGeom>
            <a:noFill/>
          </p:spPr>
          <p:txBody>
            <a:bodyPr wrap="none" rtlCol="0">
              <a:spAutoFit/>
            </a:bodyPr>
            <a:lstStyle/>
            <a:p>
              <a:r>
                <a:rPr lang="en-US" sz="2400" dirty="0"/>
                <a:t>Species richness</a:t>
              </a:r>
            </a:p>
          </p:txBody>
        </p:sp>
        <p:sp>
          <p:nvSpPr>
            <p:cNvPr id="18" name="TextBox 17"/>
            <p:cNvSpPr txBox="1"/>
            <p:nvPr/>
          </p:nvSpPr>
          <p:spPr>
            <a:xfrm rot="16200000">
              <a:off x="4945992" y="4915481"/>
              <a:ext cx="1450542" cy="247483"/>
            </a:xfrm>
            <a:prstGeom prst="rect">
              <a:avLst/>
            </a:prstGeom>
            <a:noFill/>
          </p:spPr>
          <p:txBody>
            <a:bodyPr wrap="none" rtlCol="0">
              <a:spAutoFit/>
            </a:bodyPr>
            <a:lstStyle/>
            <a:p>
              <a:r>
                <a:rPr lang="en-US" sz="2400" dirty="0"/>
                <a:t>Biomass production</a:t>
              </a:r>
            </a:p>
          </p:txBody>
        </p:sp>
      </p:grpSp>
    </p:spTree>
    <p:extLst>
      <p:ext uri="{BB962C8B-B14F-4D97-AF65-F5344CB8AC3E}">
        <p14:creationId xmlns:p14="http://schemas.microsoft.com/office/powerpoint/2010/main" val="1068311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1755" y="1393535"/>
            <a:ext cx="10173355" cy="4723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1"/>
          <p:cNvSpPr txBox="1">
            <a:spLocks noChangeArrowheads="1"/>
          </p:cNvSpPr>
          <p:nvPr/>
        </p:nvSpPr>
        <p:spPr bwMode="auto">
          <a:xfrm>
            <a:off x="2869980" y="1124700"/>
            <a:ext cx="3976132"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4000" b="1" dirty="0">
                <a:solidFill>
                  <a:schemeClr val="accent6">
                    <a:lumMod val="75000"/>
                  </a:schemeClr>
                </a:solidFill>
                <a:effectLst>
                  <a:outerShdw blurRad="38100" dist="38100" dir="2700000" algn="tl">
                    <a:srgbClr val="000000">
                      <a:alpha val="43137"/>
                    </a:srgbClr>
                  </a:outerShdw>
                </a:effectLst>
              </a:rPr>
              <a:t>Experiments</a:t>
            </a:r>
          </a:p>
        </p:txBody>
      </p:sp>
      <p:sp>
        <p:nvSpPr>
          <p:cNvPr id="12" name="TextBox 11"/>
          <p:cNvSpPr txBox="1">
            <a:spLocks noChangeArrowheads="1"/>
          </p:cNvSpPr>
          <p:nvPr/>
        </p:nvSpPr>
        <p:spPr bwMode="auto">
          <a:xfrm>
            <a:off x="8361895" y="1086295"/>
            <a:ext cx="3976132"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4000" b="1" dirty="0">
                <a:solidFill>
                  <a:schemeClr val="accent6">
                    <a:lumMod val="75000"/>
                  </a:schemeClr>
                </a:solidFill>
                <a:effectLst>
                  <a:outerShdw blurRad="38100" dist="38100" dir="2700000" algn="tl">
                    <a:srgbClr val="000000">
                      <a:alpha val="43137"/>
                    </a:srgbClr>
                  </a:outerShdw>
                </a:effectLst>
              </a:rPr>
              <a:t>Nature</a:t>
            </a:r>
          </a:p>
        </p:txBody>
      </p:sp>
      <p:sp>
        <p:nvSpPr>
          <p:cNvPr id="13" name="TextBox 12"/>
          <p:cNvSpPr txBox="1"/>
          <p:nvPr/>
        </p:nvSpPr>
        <p:spPr>
          <a:xfrm>
            <a:off x="-87205" y="10419"/>
            <a:ext cx="12279205" cy="369332"/>
          </a:xfrm>
          <a:prstGeom prst="rect">
            <a:avLst/>
          </a:prstGeom>
          <a:solidFill>
            <a:schemeClr val="bg2">
              <a:lumMod val="90000"/>
            </a:schemeClr>
          </a:solidFill>
        </p:spPr>
        <p:txBody>
          <a:bodyPr wrap="square" rtlCol="0">
            <a:spAutoFit/>
          </a:bodyPr>
          <a:lstStyle/>
          <a:p>
            <a:pPr algn="ctr"/>
            <a:r>
              <a:rPr lang="en-US" b="1" dirty="0">
                <a:latin typeface="Aharoni" pitchFamily="2" charset="-79"/>
                <a:cs typeface="Aharoni" pitchFamily="2" charset="-79"/>
              </a:rPr>
              <a:t>Why are relationships between functioning and biodiversity different in experiments and nature?</a:t>
            </a:r>
          </a:p>
        </p:txBody>
      </p:sp>
    </p:spTree>
    <p:extLst>
      <p:ext uri="{BB962C8B-B14F-4D97-AF65-F5344CB8AC3E}">
        <p14:creationId xmlns:p14="http://schemas.microsoft.com/office/powerpoint/2010/main" val="1482295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30730" y="548625"/>
            <a:ext cx="3451902" cy="1602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1"/>
          <p:cNvSpPr txBox="1">
            <a:spLocks noChangeArrowheads="1"/>
          </p:cNvSpPr>
          <p:nvPr/>
        </p:nvSpPr>
        <p:spPr bwMode="auto">
          <a:xfrm>
            <a:off x="9559616" y="485307"/>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accent6">
                    <a:lumMod val="75000"/>
                  </a:schemeClr>
                </a:solidFill>
                <a:effectLst>
                  <a:outerShdw blurRad="38100" dist="38100" dir="2700000" algn="tl">
                    <a:srgbClr val="000000">
                      <a:alpha val="43137"/>
                    </a:srgbClr>
                  </a:outerShdw>
                </a:effectLst>
              </a:rPr>
              <a:t>Experiments</a:t>
            </a:r>
          </a:p>
        </p:txBody>
      </p:sp>
      <p:sp>
        <p:nvSpPr>
          <p:cNvPr id="12" name="TextBox 11"/>
          <p:cNvSpPr txBox="1">
            <a:spLocks noChangeArrowheads="1"/>
          </p:cNvSpPr>
          <p:nvPr/>
        </p:nvSpPr>
        <p:spPr bwMode="auto">
          <a:xfrm>
            <a:off x="11357485" y="433410"/>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accent6">
                    <a:lumMod val="75000"/>
                  </a:schemeClr>
                </a:solidFill>
                <a:effectLst>
                  <a:outerShdw blurRad="38100" dist="38100" dir="2700000" algn="tl">
                    <a:srgbClr val="000000">
                      <a:alpha val="43137"/>
                    </a:srgbClr>
                  </a:outerShdw>
                </a:effectLst>
              </a:rPr>
              <a:t>Nature</a:t>
            </a:r>
          </a:p>
        </p:txBody>
      </p:sp>
      <p:sp>
        <p:nvSpPr>
          <p:cNvPr id="13" name="TextBox 12"/>
          <p:cNvSpPr txBox="1"/>
          <p:nvPr/>
        </p:nvSpPr>
        <p:spPr>
          <a:xfrm>
            <a:off x="-87205" y="10419"/>
            <a:ext cx="12279205" cy="369332"/>
          </a:xfrm>
          <a:prstGeom prst="rect">
            <a:avLst/>
          </a:prstGeom>
          <a:solidFill>
            <a:schemeClr val="bg2">
              <a:lumMod val="90000"/>
            </a:schemeClr>
          </a:solidFill>
        </p:spPr>
        <p:txBody>
          <a:bodyPr wrap="square" rtlCol="0">
            <a:spAutoFit/>
          </a:bodyPr>
          <a:lstStyle/>
          <a:p>
            <a:pPr algn="ctr"/>
            <a:r>
              <a:rPr lang="en-US" b="1" dirty="0">
                <a:latin typeface="Aharoni" pitchFamily="2" charset="-79"/>
                <a:cs typeface="Aharoni" pitchFamily="2" charset="-79"/>
              </a:rPr>
              <a:t>Why are relationships between functioning and biodiversity different in experiments and nature?</a:t>
            </a:r>
          </a:p>
        </p:txBody>
      </p:sp>
      <p:sp>
        <p:nvSpPr>
          <p:cNvPr id="14" name="TextBox 11"/>
          <p:cNvSpPr txBox="1">
            <a:spLocks noChangeArrowheads="1"/>
          </p:cNvSpPr>
          <p:nvPr/>
        </p:nvSpPr>
        <p:spPr bwMode="auto">
          <a:xfrm>
            <a:off x="2485930" y="932675"/>
            <a:ext cx="368236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Niche specialization</a:t>
            </a:r>
          </a:p>
        </p:txBody>
      </p:sp>
      <p:grpSp>
        <p:nvGrpSpPr>
          <p:cNvPr id="28" name="Group 27"/>
          <p:cNvGrpSpPr/>
          <p:nvPr/>
        </p:nvGrpSpPr>
        <p:grpSpPr>
          <a:xfrm>
            <a:off x="1141755" y="2507280"/>
            <a:ext cx="2649871" cy="1632717"/>
            <a:chOff x="1461192" y="2952483"/>
            <a:chExt cx="2649871" cy="1632717"/>
          </a:xfrm>
        </p:grpSpPr>
        <p:sp>
          <p:nvSpPr>
            <p:cNvPr id="9" name="Oval 8"/>
            <p:cNvSpPr/>
            <p:nvPr/>
          </p:nvSpPr>
          <p:spPr>
            <a:xfrm>
              <a:off x="1922052" y="3505200"/>
              <a:ext cx="1080000" cy="1080000"/>
            </a:xfrm>
            <a:prstGeom prst="ellipse">
              <a:avLst/>
            </a:prstGeom>
            <a:solidFill>
              <a:srgbClr val="FA0000">
                <a:alpha val="50196"/>
              </a:srgbClr>
            </a:solidFill>
            <a:ln>
              <a:solidFill>
                <a:srgbClr val="FA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6" name="Oval 15"/>
            <p:cNvSpPr/>
            <p:nvPr/>
          </p:nvSpPr>
          <p:spPr>
            <a:xfrm>
              <a:off x="2470944" y="3505200"/>
              <a:ext cx="1080000" cy="1080000"/>
            </a:xfrm>
            <a:prstGeom prst="ellipse">
              <a:avLst/>
            </a:prstGeom>
            <a:solidFill>
              <a:srgbClr val="4F81B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7" name="TextBox 11"/>
            <p:cNvSpPr txBox="1">
              <a:spLocks noChangeArrowheads="1"/>
            </p:cNvSpPr>
            <p:nvPr/>
          </p:nvSpPr>
          <p:spPr bwMode="auto">
            <a:xfrm>
              <a:off x="1461192" y="2952483"/>
              <a:ext cx="264987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chemeClr val="accent6">
                      <a:lumMod val="75000"/>
                    </a:schemeClr>
                  </a:solidFill>
                  <a:effectLst>
                    <a:outerShdw blurRad="38100" dist="38100" dir="2700000" algn="tl">
                      <a:srgbClr val="000000">
                        <a:alpha val="43137"/>
                      </a:srgbClr>
                    </a:outerShdw>
                  </a:effectLst>
                </a:rPr>
                <a:t>Experiments</a:t>
              </a:r>
            </a:p>
          </p:txBody>
        </p:sp>
      </p:grpSp>
      <p:grpSp>
        <p:nvGrpSpPr>
          <p:cNvPr id="29" name="Group 28"/>
          <p:cNvGrpSpPr/>
          <p:nvPr/>
        </p:nvGrpSpPr>
        <p:grpSpPr>
          <a:xfrm>
            <a:off x="5174280" y="2468875"/>
            <a:ext cx="2197790" cy="1688365"/>
            <a:chOff x="5391754" y="2896835"/>
            <a:chExt cx="2197790" cy="1688365"/>
          </a:xfrm>
        </p:grpSpPr>
        <p:sp>
          <p:nvSpPr>
            <p:cNvPr id="18" name="TextBox 17"/>
            <p:cNvSpPr txBox="1">
              <a:spLocks noChangeArrowheads="1"/>
            </p:cNvSpPr>
            <p:nvPr/>
          </p:nvSpPr>
          <p:spPr bwMode="auto">
            <a:xfrm>
              <a:off x="5775804" y="2896835"/>
              <a:ext cx="149121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chemeClr val="accent6">
                      <a:lumMod val="75000"/>
                    </a:schemeClr>
                  </a:solidFill>
                  <a:effectLst>
                    <a:outerShdw blurRad="38100" dist="38100" dir="2700000" algn="tl">
                      <a:srgbClr val="000000">
                        <a:alpha val="43137"/>
                      </a:srgbClr>
                    </a:outerShdw>
                  </a:effectLst>
                </a:rPr>
                <a:t>Nature</a:t>
              </a:r>
            </a:p>
          </p:txBody>
        </p:sp>
        <p:sp>
          <p:nvSpPr>
            <p:cNvPr id="19" name="Oval 18"/>
            <p:cNvSpPr/>
            <p:nvPr/>
          </p:nvSpPr>
          <p:spPr>
            <a:xfrm>
              <a:off x="5391754" y="3472910"/>
              <a:ext cx="1080000" cy="1080000"/>
            </a:xfrm>
            <a:prstGeom prst="ellipse">
              <a:avLst/>
            </a:prstGeom>
            <a:solidFill>
              <a:srgbClr val="FA0000">
                <a:alpha val="50196"/>
              </a:srgbClr>
            </a:solidFill>
            <a:ln>
              <a:solidFill>
                <a:srgbClr val="FA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0" name="Oval 19"/>
            <p:cNvSpPr/>
            <p:nvPr/>
          </p:nvSpPr>
          <p:spPr>
            <a:xfrm>
              <a:off x="6509544" y="3505200"/>
              <a:ext cx="1080000" cy="1080000"/>
            </a:xfrm>
            <a:prstGeom prst="ellipse">
              <a:avLst/>
            </a:prstGeom>
            <a:solidFill>
              <a:srgbClr val="4F81B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grpSp>
      <p:grpSp>
        <p:nvGrpSpPr>
          <p:cNvPr id="30" name="Group 29"/>
          <p:cNvGrpSpPr/>
          <p:nvPr/>
        </p:nvGrpSpPr>
        <p:grpSpPr>
          <a:xfrm>
            <a:off x="3100410" y="4389125"/>
            <a:ext cx="2659254" cy="2164574"/>
            <a:chOff x="3573469" y="3966669"/>
            <a:chExt cx="2659254" cy="2164574"/>
          </a:xfrm>
        </p:grpSpPr>
        <p:cxnSp>
          <p:nvCxnSpPr>
            <p:cNvPr id="21" name="Straight Connector 20"/>
            <p:cNvCxnSpPr>
              <a:cxnSpLocks/>
            </p:cNvCxnSpPr>
            <p:nvPr/>
          </p:nvCxnSpPr>
          <p:spPr>
            <a:xfrm>
              <a:off x="4112895" y="4081884"/>
              <a:ext cx="0" cy="1556916"/>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rot="16200000">
              <a:off x="2902068" y="4638070"/>
              <a:ext cx="1835246" cy="492443"/>
            </a:xfrm>
            <a:prstGeom prst="rect">
              <a:avLst/>
            </a:prstGeom>
            <a:noFill/>
          </p:spPr>
          <p:txBody>
            <a:bodyPr wrap="none" lIns="0" tIns="0" rIns="0" bIns="0" rtlCol="0">
              <a:spAutoFit/>
            </a:bodyPr>
            <a:lstStyle/>
            <a:p>
              <a:r>
                <a:rPr lang="en-US" sz="3200" dirty="0"/>
                <a:t>Production</a:t>
              </a:r>
            </a:p>
          </p:txBody>
        </p:sp>
        <p:sp>
          <p:nvSpPr>
            <p:cNvPr id="24" name="TextBox 23"/>
            <p:cNvSpPr txBox="1"/>
            <p:nvPr/>
          </p:nvSpPr>
          <p:spPr>
            <a:xfrm>
              <a:off x="4154205" y="5638800"/>
              <a:ext cx="2078518" cy="492443"/>
            </a:xfrm>
            <a:prstGeom prst="rect">
              <a:avLst/>
            </a:prstGeom>
            <a:noFill/>
          </p:spPr>
          <p:txBody>
            <a:bodyPr wrap="none" lIns="0" tIns="0" rIns="0" bIns="0" rtlCol="0">
              <a:spAutoFit/>
            </a:bodyPr>
            <a:lstStyle/>
            <a:p>
              <a:r>
                <a:rPr lang="en-US" sz="3200" dirty="0"/>
                <a:t>Experiments</a:t>
              </a:r>
            </a:p>
          </p:txBody>
        </p:sp>
        <p:sp>
          <p:nvSpPr>
            <p:cNvPr id="15" name="Rectangle 14"/>
            <p:cNvSpPr/>
            <p:nvPr/>
          </p:nvSpPr>
          <p:spPr>
            <a:xfrm>
              <a:off x="4419600" y="5157224"/>
              <a:ext cx="468000" cy="4815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7" name="Rectangle 26"/>
            <p:cNvSpPr/>
            <p:nvPr/>
          </p:nvSpPr>
          <p:spPr>
            <a:xfrm>
              <a:off x="5493719" y="4235504"/>
              <a:ext cx="468000" cy="13887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cxnSp>
          <p:nvCxnSpPr>
            <p:cNvPr id="22" name="Straight Connector 21"/>
            <p:cNvCxnSpPr>
              <a:cxnSpLocks/>
            </p:cNvCxnSpPr>
            <p:nvPr/>
          </p:nvCxnSpPr>
          <p:spPr>
            <a:xfrm flipH="1">
              <a:off x="4112896" y="5638800"/>
              <a:ext cx="2072113" cy="0"/>
            </a:xfrm>
            <a:prstGeom prst="line">
              <a:avLst/>
            </a:prstGeom>
            <a:ln w="76200"/>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0079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655" y="2584091"/>
            <a:ext cx="5636607" cy="42739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20660" y="510219"/>
            <a:ext cx="3834658" cy="1780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1"/>
          <p:cNvSpPr txBox="1">
            <a:spLocks noChangeArrowheads="1"/>
          </p:cNvSpPr>
          <p:nvPr/>
        </p:nvSpPr>
        <p:spPr bwMode="auto">
          <a:xfrm>
            <a:off x="6134405" y="433410"/>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accent6">
                    <a:lumMod val="75000"/>
                  </a:schemeClr>
                </a:solidFill>
                <a:effectLst>
                  <a:outerShdw blurRad="38100" dist="38100" dir="2700000" algn="tl">
                    <a:srgbClr val="000000">
                      <a:alpha val="43137"/>
                    </a:srgbClr>
                  </a:outerShdw>
                </a:effectLst>
              </a:rPr>
              <a:t>Experiments</a:t>
            </a:r>
          </a:p>
        </p:txBody>
      </p:sp>
      <p:sp>
        <p:nvSpPr>
          <p:cNvPr id="12" name="TextBox 11"/>
          <p:cNvSpPr txBox="1">
            <a:spLocks noChangeArrowheads="1"/>
          </p:cNvSpPr>
          <p:nvPr/>
        </p:nvSpPr>
        <p:spPr bwMode="auto">
          <a:xfrm>
            <a:off x="8169870" y="356600"/>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accent6">
                    <a:lumMod val="75000"/>
                  </a:schemeClr>
                </a:solidFill>
                <a:effectLst>
                  <a:outerShdw blurRad="38100" dist="38100" dir="2700000" algn="tl">
                    <a:srgbClr val="000000">
                      <a:alpha val="43137"/>
                    </a:srgbClr>
                  </a:outerShdw>
                </a:effectLst>
              </a:rPr>
              <a:t>Nature</a:t>
            </a:r>
          </a:p>
        </p:txBody>
      </p:sp>
      <p:sp>
        <p:nvSpPr>
          <p:cNvPr id="13" name="TextBox 12"/>
          <p:cNvSpPr txBox="1"/>
          <p:nvPr/>
        </p:nvSpPr>
        <p:spPr>
          <a:xfrm>
            <a:off x="0" y="-64532"/>
            <a:ext cx="12192000" cy="400110"/>
          </a:xfrm>
          <a:prstGeom prst="rect">
            <a:avLst/>
          </a:prstGeom>
          <a:solidFill>
            <a:schemeClr val="bg2">
              <a:lumMod val="90000"/>
            </a:schemeClr>
          </a:solidFill>
        </p:spPr>
        <p:txBody>
          <a:bodyPr wrap="square" rtlCol="0">
            <a:spAutoFit/>
          </a:bodyPr>
          <a:lstStyle/>
          <a:p>
            <a:pPr algn="ctr"/>
            <a:r>
              <a:rPr lang="en-US" sz="2000" b="1" dirty="0">
                <a:latin typeface="Aharoni" pitchFamily="2" charset="-79"/>
                <a:cs typeface="Aharoni" pitchFamily="2" charset="-79"/>
              </a:rPr>
              <a:t>Why are relationships between functioning and biodiversity different in experiments and nature?</a:t>
            </a:r>
          </a:p>
        </p:txBody>
      </p:sp>
      <p:sp>
        <p:nvSpPr>
          <p:cNvPr id="14" name="TextBox 11"/>
          <p:cNvSpPr txBox="1">
            <a:spLocks noChangeArrowheads="1"/>
          </p:cNvSpPr>
          <p:nvPr/>
        </p:nvSpPr>
        <p:spPr bwMode="auto">
          <a:xfrm>
            <a:off x="2140285" y="1662370"/>
            <a:ext cx="3007454"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Trophic extinction</a:t>
            </a:r>
          </a:p>
        </p:txBody>
      </p:sp>
      <p:grpSp>
        <p:nvGrpSpPr>
          <p:cNvPr id="4" name="Group 3"/>
          <p:cNvGrpSpPr/>
          <p:nvPr/>
        </p:nvGrpSpPr>
        <p:grpSpPr>
          <a:xfrm>
            <a:off x="5825235" y="1795576"/>
            <a:ext cx="4709099" cy="4261559"/>
            <a:chOff x="5354607" y="1588765"/>
            <a:chExt cx="3298667" cy="3402049"/>
          </a:xfrm>
          <a:noFill/>
        </p:grpSpPr>
        <p:sp>
          <p:nvSpPr>
            <p:cNvPr id="3" name="Freeform 2"/>
            <p:cNvSpPr/>
            <p:nvPr/>
          </p:nvSpPr>
          <p:spPr>
            <a:xfrm>
              <a:off x="5354607" y="1588765"/>
              <a:ext cx="3298667" cy="3401442"/>
            </a:xfrm>
            <a:custGeom>
              <a:avLst/>
              <a:gdLst>
                <a:gd name="connsiteX0" fmla="*/ 0 w 2540715"/>
                <a:gd name="connsiteY0" fmla="*/ 3234690 h 3234690"/>
                <a:gd name="connsiteX1" fmla="*/ 2023110 w 2540715"/>
                <a:gd name="connsiteY1" fmla="*/ 2777490 h 3234690"/>
                <a:gd name="connsiteX2" fmla="*/ 2423160 w 2540715"/>
                <a:gd name="connsiteY2" fmla="*/ 1160145 h 3234690"/>
                <a:gd name="connsiteX3" fmla="*/ 291465 w 2540715"/>
                <a:gd name="connsiteY3" fmla="*/ 0 h 3234690"/>
                <a:gd name="connsiteX0" fmla="*/ 0 w 2267470"/>
                <a:gd name="connsiteY0" fmla="*/ 3234690 h 3234690"/>
                <a:gd name="connsiteX1" fmla="*/ 2023110 w 2267470"/>
                <a:gd name="connsiteY1" fmla="*/ 2777490 h 3234690"/>
                <a:gd name="connsiteX2" fmla="*/ 2040255 w 2267470"/>
                <a:gd name="connsiteY2" fmla="*/ 714375 h 3234690"/>
                <a:gd name="connsiteX3" fmla="*/ 291465 w 2267470"/>
                <a:gd name="connsiteY3" fmla="*/ 0 h 3234690"/>
                <a:gd name="connsiteX0" fmla="*/ 0 w 2267470"/>
                <a:gd name="connsiteY0" fmla="*/ 3234690 h 3234690"/>
                <a:gd name="connsiteX1" fmla="*/ 2023110 w 2267470"/>
                <a:gd name="connsiteY1" fmla="*/ 2777490 h 3234690"/>
                <a:gd name="connsiteX2" fmla="*/ 2040255 w 2267470"/>
                <a:gd name="connsiteY2" fmla="*/ 714375 h 3234690"/>
                <a:gd name="connsiteX3" fmla="*/ 291465 w 2267470"/>
                <a:gd name="connsiteY3" fmla="*/ 0 h 3234690"/>
                <a:gd name="connsiteX0" fmla="*/ 0 w 2024327"/>
                <a:gd name="connsiteY0" fmla="*/ 3234690 h 3234690"/>
                <a:gd name="connsiteX1" fmla="*/ 2023110 w 2024327"/>
                <a:gd name="connsiteY1" fmla="*/ 2777490 h 3234690"/>
                <a:gd name="connsiteX2" fmla="*/ 291465 w 2024327"/>
                <a:gd name="connsiteY2" fmla="*/ 0 h 3234690"/>
                <a:gd name="connsiteX0" fmla="*/ 0 w 2237310"/>
                <a:gd name="connsiteY0" fmla="*/ 3365711 h 3365711"/>
                <a:gd name="connsiteX1" fmla="*/ 2023110 w 2237310"/>
                <a:gd name="connsiteY1" fmla="*/ 2908511 h 3365711"/>
                <a:gd name="connsiteX2" fmla="*/ 1933840 w 2237310"/>
                <a:gd name="connsiteY2" fmla="*/ 0 h 3365711"/>
                <a:gd name="connsiteX0" fmla="*/ 0 w 2956303"/>
                <a:gd name="connsiteY0" fmla="*/ 3365711 h 3365711"/>
                <a:gd name="connsiteX1" fmla="*/ 2023110 w 2956303"/>
                <a:gd name="connsiteY1" fmla="*/ 2908511 h 3365711"/>
                <a:gd name="connsiteX2" fmla="*/ 1933840 w 2956303"/>
                <a:gd name="connsiteY2" fmla="*/ 0 h 3365711"/>
                <a:gd name="connsiteX0" fmla="*/ 0 w 3298669"/>
                <a:gd name="connsiteY0" fmla="*/ 3365711 h 3401442"/>
                <a:gd name="connsiteX1" fmla="*/ 2868933 w 3298669"/>
                <a:gd name="connsiteY1" fmla="*/ 3058250 h 3401442"/>
                <a:gd name="connsiteX2" fmla="*/ 1933840 w 3298669"/>
                <a:gd name="connsiteY2" fmla="*/ 0 h 3401442"/>
              </a:gdLst>
              <a:ahLst/>
              <a:cxnLst>
                <a:cxn ang="0">
                  <a:pos x="connsiteX0" y="connsiteY0"/>
                </a:cxn>
                <a:cxn ang="0">
                  <a:pos x="connsiteX1" y="connsiteY1"/>
                </a:cxn>
                <a:cxn ang="0">
                  <a:pos x="connsiteX2" y="connsiteY2"/>
                </a:cxn>
              </a:cxnLst>
              <a:rect l="l" t="t" r="r" b="b"/>
              <a:pathLst>
                <a:path w="3298669" h="3401442">
                  <a:moveTo>
                    <a:pt x="0" y="3365711"/>
                  </a:moveTo>
                  <a:cubicBezTo>
                    <a:pt x="809625" y="3309989"/>
                    <a:pt x="2546626" y="3619202"/>
                    <a:pt x="2868933" y="3058250"/>
                  </a:cubicBezTo>
                  <a:cubicBezTo>
                    <a:pt x="3191240" y="2497298"/>
                    <a:pt x="4002670" y="1402207"/>
                    <a:pt x="1933840" y="0"/>
                  </a:cubicBezTo>
                </a:path>
              </a:pathLst>
            </a:custGeom>
            <a:grpFill/>
            <a:ln w="7620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11"/>
            <p:cNvSpPr txBox="1">
              <a:spLocks noChangeArrowheads="1"/>
            </p:cNvSpPr>
            <p:nvPr/>
          </p:nvSpPr>
          <p:spPr bwMode="auto">
            <a:xfrm>
              <a:off x="5678786" y="4425701"/>
              <a:ext cx="2324370" cy="565113"/>
            </a:xfrm>
            <a:prstGeom prst="rect">
              <a:avLst/>
            </a:prstGeom>
            <a:grpFill/>
            <a:ln>
              <a:noFill/>
            </a:ln>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2000" b="1" dirty="0">
                  <a:solidFill>
                    <a:srgbClr val="FF0000"/>
                  </a:solidFill>
                  <a:effectLst>
                    <a:outerShdw blurRad="38100" dist="38100" dir="2700000" algn="tl">
                      <a:srgbClr val="000000">
                        <a:alpha val="43137"/>
                      </a:srgbClr>
                    </a:outerShdw>
                  </a:effectLst>
                </a:rPr>
                <a:t>Lower trophic levels increase their biomass</a:t>
              </a:r>
            </a:p>
          </p:txBody>
        </p:sp>
      </p:grpSp>
      <p:sp>
        <p:nvSpPr>
          <p:cNvPr id="28" name="TextBox 11"/>
          <p:cNvSpPr txBox="1">
            <a:spLocks noChangeArrowheads="1"/>
          </p:cNvSpPr>
          <p:nvPr/>
        </p:nvSpPr>
        <p:spPr bwMode="auto">
          <a:xfrm>
            <a:off x="8784350" y="932675"/>
            <a:ext cx="3264425" cy="1015663"/>
          </a:xfrm>
          <a:prstGeom prst="rect">
            <a:avLst/>
          </a:prstGeom>
          <a:noFill/>
          <a:ln>
            <a:noFill/>
          </a:ln>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defRPr/>
            </a:pPr>
            <a:r>
              <a:rPr lang="en-US" sz="2000" b="1" dirty="0">
                <a:solidFill>
                  <a:srgbClr val="FF0000"/>
                </a:solidFill>
                <a:effectLst>
                  <a:outerShdw blurRad="38100" dist="38100" dir="2700000" algn="tl">
                    <a:srgbClr val="000000">
                      <a:alpha val="43137"/>
                    </a:srgbClr>
                  </a:outerShdw>
                </a:effectLst>
              </a:rPr>
              <a:t>So the increase in production is simply an ecological release</a:t>
            </a:r>
          </a:p>
        </p:txBody>
      </p:sp>
      <p:sp>
        <p:nvSpPr>
          <p:cNvPr id="2" name="TextBox 1"/>
          <p:cNvSpPr txBox="1"/>
          <p:nvPr/>
        </p:nvSpPr>
        <p:spPr>
          <a:xfrm>
            <a:off x="3330840" y="2200040"/>
            <a:ext cx="718466" cy="1569660"/>
          </a:xfrm>
          <a:prstGeom prst="rect">
            <a:avLst/>
          </a:prstGeom>
          <a:noFill/>
        </p:spPr>
        <p:txBody>
          <a:bodyPr wrap="none" rtlCol="0">
            <a:spAutoFit/>
          </a:bodyPr>
          <a:lstStyle/>
          <a:p>
            <a:r>
              <a:rPr lang="en-US" sz="9600" dirty="0">
                <a:solidFill>
                  <a:srgbClr val="FF0000"/>
                </a:solidFill>
              </a:rPr>
              <a:t>x</a:t>
            </a:r>
          </a:p>
        </p:txBody>
      </p:sp>
    </p:spTree>
    <p:extLst>
      <p:ext uri="{BB962C8B-B14F-4D97-AF65-F5344CB8AC3E}">
        <p14:creationId xmlns:p14="http://schemas.microsoft.com/office/powerpoint/2010/main" val="363937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6" presetClass="entr" presetSubtype="32"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ircle(out)">
                                      <p:cBhvr>
                                        <p:cTn id="15" dur="2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8"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55500" y="2008015"/>
            <a:ext cx="7192931" cy="33399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1"/>
          <p:cNvSpPr txBox="1">
            <a:spLocks noChangeArrowheads="1"/>
          </p:cNvSpPr>
          <p:nvPr/>
        </p:nvSpPr>
        <p:spPr bwMode="auto">
          <a:xfrm>
            <a:off x="2798478" y="1931209"/>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tx1">
                    <a:lumMod val="95000"/>
                    <a:lumOff val="5000"/>
                  </a:schemeClr>
                </a:solidFill>
                <a:effectLst>
                  <a:outerShdw blurRad="38100" dist="38100" dir="2700000" algn="tl">
                    <a:srgbClr val="000000">
                      <a:alpha val="43137"/>
                    </a:srgbClr>
                  </a:outerShdw>
                </a:effectLst>
              </a:rPr>
              <a:t>Experiments</a:t>
            </a:r>
          </a:p>
        </p:txBody>
      </p:sp>
      <p:sp>
        <p:nvSpPr>
          <p:cNvPr id="12" name="TextBox 11"/>
          <p:cNvSpPr txBox="1">
            <a:spLocks noChangeArrowheads="1"/>
          </p:cNvSpPr>
          <p:nvPr/>
        </p:nvSpPr>
        <p:spPr bwMode="auto">
          <a:xfrm>
            <a:off x="5980786" y="1931206"/>
            <a:ext cx="76279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1100" b="1" dirty="0">
                <a:solidFill>
                  <a:schemeClr val="tx1">
                    <a:lumMod val="95000"/>
                    <a:lumOff val="5000"/>
                  </a:schemeClr>
                </a:solidFill>
                <a:effectLst>
                  <a:outerShdw blurRad="38100" dist="38100" dir="2700000" algn="tl">
                    <a:srgbClr val="000000">
                      <a:alpha val="43137"/>
                    </a:srgbClr>
                  </a:outerShdw>
                </a:effectLst>
              </a:rPr>
              <a:t>Nature</a:t>
            </a:r>
          </a:p>
        </p:txBody>
      </p:sp>
      <p:sp>
        <p:nvSpPr>
          <p:cNvPr id="26" name="TextBox 11"/>
          <p:cNvSpPr txBox="1">
            <a:spLocks noChangeArrowheads="1"/>
          </p:cNvSpPr>
          <p:nvPr/>
        </p:nvSpPr>
        <p:spPr bwMode="auto">
          <a:xfrm>
            <a:off x="2101880" y="471011"/>
            <a:ext cx="207387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eaLnBrk="1" hangingPunct="1">
              <a:defRPr/>
            </a:pPr>
            <a:r>
              <a:rPr lang="en-US" sz="2400" b="1" dirty="0">
                <a:solidFill>
                  <a:srgbClr val="FF0000"/>
                </a:solidFill>
                <a:effectLst>
                  <a:outerShdw blurRad="38100" dist="38100" dir="2700000" algn="tl">
                    <a:srgbClr val="000000">
                      <a:alpha val="43137"/>
                    </a:srgbClr>
                  </a:outerShdw>
                </a:effectLst>
              </a:rPr>
              <a:t>Implications</a:t>
            </a:r>
          </a:p>
        </p:txBody>
      </p:sp>
      <p:sp>
        <p:nvSpPr>
          <p:cNvPr id="4" name="TextBox 3"/>
          <p:cNvSpPr txBox="1"/>
          <p:nvPr/>
        </p:nvSpPr>
        <p:spPr>
          <a:xfrm>
            <a:off x="8285085" y="3712553"/>
            <a:ext cx="2381110" cy="369332"/>
          </a:xfrm>
          <a:prstGeom prst="rect">
            <a:avLst/>
          </a:prstGeom>
          <a:solidFill>
            <a:schemeClr val="bg1"/>
          </a:solidFill>
        </p:spPr>
        <p:txBody>
          <a:bodyPr wrap="square" rtlCol="0">
            <a:spAutoFit/>
          </a:bodyPr>
          <a:lstStyle/>
          <a:p>
            <a:r>
              <a:rPr lang="en-US" sz="900" b="1" dirty="0">
                <a:solidFill>
                  <a:srgbClr val="FF0000"/>
                </a:solidFill>
              </a:rPr>
              <a:t>For every species that is lost, we cause an exponential lost of ecosystem functioning </a:t>
            </a:r>
          </a:p>
        </p:txBody>
      </p:sp>
      <p:cxnSp>
        <p:nvCxnSpPr>
          <p:cNvPr id="3" name="Straight Arrow Connector 2"/>
          <p:cNvCxnSpPr/>
          <p:nvPr/>
        </p:nvCxnSpPr>
        <p:spPr>
          <a:xfrm flipH="1">
            <a:off x="7977845" y="3429000"/>
            <a:ext cx="844910" cy="556210"/>
          </a:xfrm>
          <a:prstGeom prst="straightConnector1">
            <a:avLst/>
          </a:prstGeom>
          <a:ln w="38100">
            <a:solidFill>
              <a:srgbClr val="FA0000"/>
            </a:solidFill>
            <a:tailEnd type="arrow"/>
          </a:ln>
        </p:spPr>
        <p:style>
          <a:lnRef idx="1">
            <a:schemeClr val="accent1"/>
          </a:lnRef>
          <a:fillRef idx="0">
            <a:schemeClr val="accent1"/>
          </a:fillRef>
          <a:effectRef idx="0">
            <a:schemeClr val="accent1"/>
          </a:effectRef>
          <a:fontRef idx="minor">
            <a:schemeClr val="tx1"/>
          </a:fontRef>
        </p:style>
      </p:cxnSp>
      <p:grpSp>
        <p:nvGrpSpPr>
          <p:cNvPr id="55" name="Group 54"/>
          <p:cNvGrpSpPr/>
          <p:nvPr/>
        </p:nvGrpSpPr>
        <p:grpSpPr>
          <a:xfrm>
            <a:off x="7588017" y="2273190"/>
            <a:ext cx="697069" cy="1546972"/>
            <a:chOff x="6064016" y="2273190"/>
            <a:chExt cx="697069" cy="1546972"/>
          </a:xfrm>
        </p:grpSpPr>
        <p:sp>
          <p:nvSpPr>
            <p:cNvPr id="29" name="TextBox 28"/>
            <p:cNvSpPr txBox="1"/>
            <p:nvPr/>
          </p:nvSpPr>
          <p:spPr>
            <a:xfrm rot="17995168">
              <a:off x="5436500" y="2931260"/>
              <a:ext cx="1546972" cy="230832"/>
            </a:xfrm>
            <a:prstGeom prst="rect">
              <a:avLst/>
            </a:prstGeom>
            <a:solidFill>
              <a:schemeClr val="bg1"/>
            </a:solidFill>
          </p:spPr>
          <p:txBody>
            <a:bodyPr wrap="square" rtlCol="0">
              <a:spAutoFit/>
            </a:bodyPr>
            <a:lstStyle/>
            <a:p>
              <a:pPr algn="r"/>
              <a:r>
                <a:rPr lang="en-US" sz="900" b="1" dirty="0">
                  <a:solidFill>
                    <a:schemeClr val="tx2">
                      <a:lumMod val="60000"/>
                      <a:lumOff val="40000"/>
                    </a:schemeClr>
                  </a:solidFill>
                </a:rPr>
                <a:t>There is not redundancy</a:t>
              </a:r>
            </a:p>
          </p:txBody>
        </p:sp>
        <p:cxnSp>
          <p:nvCxnSpPr>
            <p:cNvPr id="32" name="Straight Arrow Connector 31"/>
            <p:cNvCxnSpPr/>
            <p:nvPr/>
          </p:nvCxnSpPr>
          <p:spPr>
            <a:xfrm flipV="1">
              <a:off x="6064016" y="2315255"/>
              <a:ext cx="697069" cy="1267365"/>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grpSp>
      <p:grpSp>
        <p:nvGrpSpPr>
          <p:cNvPr id="54" name="Group 53"/>
          <p:cNvGrpSpPr/>
          <p:nvPr/>
        </p:nvGrpSpPr>
        <p:grpSpPr>
          <a:xfrm>
            <a:off x="4368995" y="2468875"/>
            <a:ext cx="1381360" cy="230832"/>
            <a:chOff x="2805370" y="2545685"/>
            <a:chExt cx="1381360" cy="230832"/>
          </a:xfrm>
        </p:grpSpPr>
        <p:sp>
          <p:nvSpPr>
            <p:cNvPr id="31" name="TextBox 30"/>
            <p:cNvSpPr txBox="1"/>
            <p:nvPr/>
          </p:nvSpPr>
          <p:spPr>
            <a:xfrm>
              <a:off x="2957770" y="2545685"/>
              <a:ext cx="1152150" cy="230832"/>
            </a:xfrm>
            <a:prstGeom prst="rect">
              <a:avLst/>
            </a:prstGeom>
            <a:solidFill>
              <a:schemeClr val="bg1"/>
            </a:solidFill>
          </p:spPr>
          <p:txBody>
            <a:bodyPr wrap="square" rtlCol="0">
              <a:spAutoFit/>
            </a:bodyPr>
            <a:lstStyle/>
            <a:p>
              <a:pPr algn="r"/>
              <a:r>
                <a:rPr lang="en-US" sz="900" b="1" dirty="0">
                  <a:solidFill>
                    <a:schemeClr val="tx2">
                      <a:lumMod val="60000"/>
                      <a:lumOff val="40000"/>
                    </a:schemeClr>
                  </a:solidFill>
                </a:rPr>
                <a:t>There is redundancy</a:t>
              </a:r>
            </a:p>
          </p:txBody>
        </p:sp>
        <p:cxnSp>
          <p:nvCxnSpPr>
            <p:cNvPr id="28" name="Straight Arrow Connector 27"/>
            <p:cNvCxnSpPr/>
            <p:nvPr/>
          </p:nvCxnSpPr>
          <p:spPr>
            <a:xfrm>
              <a:off x="2805370" y="2776115"/>
              <a:ext cx="1381360" cy="0"/>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grpSp>
      <p:sp>
        <p:nvSpPr>
          <p:cNvPr id="36" name="TextBox 35"/>
          <p:cNvSpPr txBox="1"/>
          <p:nvPr/>
        </p:nvSpPr>
        <p:spPr>
          <a:xfrm>
            <a:off x="6595265" y="2476436"/>
            <a:ext cx="1217414" cy="507831"/>
          </a:xfrm>
          <a:prstGeom prst="rect">
            <a:avLst/>
          </a:prstGeom>
          <a:noFill/>
        </p:spPr>
        <p:txBody>
          <a:bodyPr wrap="square" rtlCol="0">
            <a:spAutoFit/>
          </a:bodyPr>
          <a:lstStyle/>
          <a:p>
            <a:pPr algn="r"/>
            <a:r>
              <a:rPr lang="en-US" sz="900" b="1" dirty="0">
                <a:solidFill>
                  <a:srgbClr val="0070C0"/>
                </a:solidFill>
              </a:rPr>
              <a:t>The lost of each species could have irreplaceable effects </a:t>
            </a:r>
          </a:p>
        </p:txBody>
      </p:sp>
      <p:cxnSp>
        <p:nvCxnSpPr>
          <p:cNvPr id="40" name="Straight Connector 39"/>
          <p:cNvCxnSpPr/>
          <p:nvPr/>
        </p:nvCxnSpPr>
        <p:spPr>
          <a:xfrm flipH="1">
            <a:off x="3179874" y="3352190"/>
            <a:ext cx="2530857" cy="0"/>
          </a:xfrm>
          <a:prstGeom prst="line">
            <a:avLst/>
          </a:prstGeom>
          <a:ln w="28575">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4060536" y="4096603"/>
            <a:ext cx="1689819" cy="369332"/>
          </a:xfrm>
          <a:prstGeom prst="rect">
            <a:avLst/>
          </a:prstGeom>
          <a:solidFill>
            <a:schemeClr val="bg1"/>
          </a:solidFill>
        </p:spPr>
        <p:txBody>
          <a:bodyPr wrap="square" rtlCol="0">
            <a:spAutoFit/>
          </a:bodyPr>
          <a:lstStyle/>
          <a:p>
            <a:pPr algn="r"/>
            <a:r>
              <a:rPr lang="en-US" sz="900" b="1" dirty="0">
                <a:solidFill>
                  <a:schemeClr val="accent6">
                    <a:lumMod val="75000"/>
                  </a:schemeClr>
                </a:solidFill>
                <a:effectLst>
                  <a:outerShdw blurRad="38100" dist="38100" dir="2700000" algn="tl">
                    <a:srgbClr val="000000">
                      <a:alpha val="43137"/>
                    </a:srgbClr>
                  </a:outerShdw>
                </a:effectLst>
              </a:rPr>
              <a:t>Few species could maintain the functioning of an ecosystems</a:t>
            </a:r>
          </a:p>
        </p:txBody>
      </p:sp>
      <p:cxnSp>
        <p:nvCxnSpPr>
          <p:cNvPr id="38" name="Straight Connector 37"/>
          <p:cNvCxnSpPr/>
          <p:nvPr/>
        </p:nvCxnSpPr>
        <p:spPr>
          <a:xfrm flipV="1">
            <a:off x="5710730" y="3352190"/>
            <a:ext cx="0" cy="1152150"/>
          </a:xfrm>
          <a:prstGeom prst="line">
            <a:avLst/>
          </a:prstGeom>
          <a:ln w="28575">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153037" y="932675"/>
            <a:ext cx="2207389" cy="369332"/>
          </a:xfrm>
          <a:prstGeom prst="rect">
            <a:avLst/>
          </a:prstGeom>
          <a:solidFill>
            <a:schemeClr val="bg1"/>
          </a:solidFill>
        </p:spPr>
        <p:txBody>
          <a:bodyPr wrap="square" rtlCol="0">
            <a:spAutoFit/>
          </a:bodyPr>
          <a:lstStyle/>
          <a:p>
            <a:pPr algn="r"/>
            <a:r>
              <a:rPr lang="en-US" sz="900" b="1" dirty="0">
                <a:solidFill>
                  <a:schemeClr val="accent6">
                    <a:lumMod val="75000"/>
                  </a:schemeClr>
                </a:solidFill>
                <a:effectLst>
                  <a:outerShdw blurRad="38100" dist="38100" dir="2700000" algn="tl">
                    <a:srgbClr val="000000">
                      <a:alpha val="43137"/>
                    </a:srgbClr>
                  </a:outerShdw>
                </a:effectLst>
              </a:rPr>
              <a:t>Many species are necessary to maintain the functioning of an ecosystems</a:t>
            </a:r>
          </a:p>
        </p:txBody>
      </p:sp>
      <p:sp>
        <p:nvSpPr>
          <p:cNvPr id="53" name="Freeform 52"/>
          <p:cNvSpPr/>
          <p:nvPr/>
        </p:nvSpPr>
        <p:spPr>
          <a:xfrm>
            <a:off x="8704129" y="917805"/>
            <a:ext cx="731520" cy="1588770"/>
          </a:xfrm>
          <a:custGeom>
            <a:avLst/>
            <a:gdLst>
              <a:gd name="connsiteX0" fmla="*/ 0 w 731520"/>
              <a:gd name="connsiteY0" fmla="*/ 1588770 h 1588770"/>
              <a:gd name="connsiteX1" fmla="*/ 434340 w 731520"/>
              <a:gd name="connsiteY1" fmla="*/ 942975 h 1588770"/>
              <a:gd name="connsiteX2" fmla="*/ 731520 w 731520"/>
              <a:gd name="connsiteY2" fmla="*/ 0 h 1588770"/>
              <a:gd name="connsiteX0" fmla="*/ 0 w 731520"/>
              <a:gd name="connsiteY0" fmla="*/ 1588770 h 1588770"/>
              <a:gd name="connsiteX1" fmla="*/ 371475 w 731520"/>
              <a:gd name="connsiteY1" fmla="*/ 931545 h 1588770"/>
              <a:gd name="connsiteX2" fmla="*/ 731520 w 731520"/>
              <a:gd name="connsiteY2" fmla="*/ 0 h 1588770"/>
              <a:gd name="connsiteX0" fmla="*/ 0 w 731520"/>
              <a:gd name="connsiteY0" fmla="*/ 1588770 h 1588770"/>
              <a:gd name="connsiteX1" fmla="*/ 302895 w 731520"/>
              <a:gd name="connsiteY1" fmla="*/ 925830 h 1588770"/>
              <a:gd name="connsiteX2" fmla="*/ 731520 w 731520"/>
              <a:gd name="connsiteY2" fmla="*/ 0 h 1588770"/>
              <a:gd name="connsiteX0" fmla="*/ 0 w 731520"/>
              <a:gd name="connsiteY0" fmla="*/ 1588770 h 1588770"/>
              <a:gd name="connsiteX1" fmla="*/ 731520 w 731520"/>
              <a:gd name="connsiteY1" fmla="*/ 0 h 1588770"/>
              <a:gd name="connsiteX0" fmla="*/ 0 w 731520"/>
              <a:gd name="connsiteY0" fmla="*/ 1588770 h 1588770"/>
              <a:gd name="connsiteX1" fmla="*/ 731520 w 731520"/>
              <a:gd name="connsiteY1" fmla="*/ 0 h 1588770"/>
              <a:gd name="connsiteX0" fmla="*/ 0 w 731520"/>
              <a:gd name="connsiteY0" fmla="*/ 1588770 h 1588770"/>
              <a:gd name="connsiteX1" fmla="*/ 731520 w 731520"/>
              <a:gd name="connsiteY1" fmla="*/ 0 h 1588770"/>
            </a:gdLst>
            <a:ahLst/>
            <a:cxnLst>
              <a:cxn ang="0">
                <a:pos x="connsiteX0" y="connsiteY0"/>
              </a:cxn>
              <a:cxn ang="0">
                <a:pos x="connsiteX1" y="connsiteY1"/>
              </a:cxn>
            </a:cxnLst>
            <a:rect l="l" t="t" r="r" b="b"/>
            <a:pathLst>
              <a:path w="731520" h="1588770">
                <a:moveTo>
                  <a:pt x="0" y="1588770"/>
                </a:moveTo>
                <a:cubicBezTo>
                  <a:pt x="300990" y="1042035"/>
                  <a:pt x="544830" y="541020"/>
                  <a:pt x="731520" y="0"/>
                </a:cubicBezTo>
              </a:path>
            </a:pathLst>
          </a:custGeom>
          <a:noFill/>
          <a:ln>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214406" y="2677344"/>
            <a:ext cx="2419516" cy="438968"/>
            <a:chOff x="1690406" y="2677344"/>
            <a:chExt cx="2419516" cy="438968"/>
          </a:xfrm>
        </p:grpSpPr>
        <p:sp>
          <p:nvSpPr>
            <p:cNvPr id="57" name="TextBox 56"/>
            <p:cNvSpPr txBox="1"/>
            <p:nvPr/>
          </p:nvSpPr>
          <p:spPr>
            <a:xfrm>
              <a:off x="1690406" y="2677344"/>
              <a:ext cx="2419515" cy="369332"/>
            </a:xfrm>
            <a:prstGeom prst="rect">
              <a:avLst/>
            </a:prstGeom>
            <a:noFill/>
          </p:spPr>
          <p:txBody>
            <a:bodyPr wrap="square" rtlCol="0">
              <a:spAutoFit/>
            </a:bodyPr>
            <a:lstStyle/>
            <a:p>
              <a:r>
                <a:rPr lang="en-US" sz="900" b="1" dirty="0">
                  <a:solidFill>
                    <a:srgbClr val="FF0000"/>
                  </a:solidFill>
                </a:rPr>
                <a:t>We may afford to lose few species without any major effect on ecosystem functioning </a:t>
              </a:r>
            </a:p>
          </p:txBody>
        </p:sp>
        <p:cxnSp>
          <p:nvCxnSpPr>
            <p:cNvPr id="58" name="Straight Arrow Connector 57"/>
            <p:cNvCxnSpPr/>
            <p:nvPr/>
          </p:nvCxnSpPr>
          <p:spPr>
            <a:xfrm flipH="1">
              <a:off x="1845245" y="3116312"/>
              <a:ext cx="2264677" cy="0"/>
            </a:xfrm>
            <a:prstGeom prst="straightConnector1">
              <a:avLst/>
            </a:prstGeom>
            <a:ln w="38100">
              <a:solidFill>
                <a:srgbClr val="FA00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39280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wipe(right)">
                                      <p:cBhvr>
                                        <p:cTn id="16" dur="500"/>
                                        <p:tgtEl>
                                          <p:spTgt spid="6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wipe(left)">
                                      <p:cBhvr>
                                        <p:cTn id="21" dur="500"/>
                                        <p:tgtEl>
                                          <p:spTgt spid="5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55"/>
                                        </p:tgtEl>
                                        <p:attrNameLst>
                                          <p:attrName>style.visibility</p:attrName>
                                        </p:attrNameLst>
                                      </p:cBhvr>
                                      <p:to>
                                        <p:strVal val="visible"/>
                                      </p:to>
                                    </p:set>
                                    <p:animEffect transition="in" filter="wipe(down)">
                                      <p:cBhvr>
                                        <p:cTn id="26" dur="500"/>
                                        <p:tgtEl>
                                          <p:spTgt spid="55"/>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p:cTn id="31" dur="500" fill="hold"/>
                                        <p:tgtEl>
                                          <p:spTgt spid="36"/>
                                        </p:tgtEl>
                                        <p:attrNameLst>
                                          <p:attrName>ppt_w</p:attrName>
                                        </p:attrNameLst>
                                      </p:cBhvr>
                                      <p:tavLst>
                                        <p:tav tm="0">
                                          <p:val>
                                            <p:fltVal val="0"/>
                                          </p:val>
                                        </p:tav>
                                        <p:tav tm="100000">
                                          <p:val>
                                            <p:strVal val="#ppt_w"/>
                                          </p:val>
                                        </p:tav>
                                      </p:tavLst>
                                    </p:anim>
                                    <p:anim calcmode="lin" valueType="num">
                                      <p:cBhvr>
                                        <p:cTn id="32" dur="500" fill="hold"/>
                                        <p:tgtEl>
                                          <p:spTgt spid="36"/>
                                        </p:tgtEl>
                                        <p:attrNameLst>
                                          <p:attrName>ppt_h</p:attrName>
                                        </p:attrNameLst>
                                      </p:cBhvr>
                                      <p:tavLst>
                                        <p:tav tm="0">
                                          <p:val>
                                            <p:fltVal val="0"/>
                                          </p:val>
                                        </p:tav>
                                        <p:tav tm="100000">
                                          <p:val>
                                            <p:strVal val="#ppt_h"/>
                                          </p:val>
                                        </p:tav>
                                      </p:tavLst>
                                    </p:anim>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wipe(left)">
                                      <p:cBhvr>
                                        <p:cTn id="38" dur="500"/>
                                        <p:tgtEl>
                                          <p:spTgt spid="40"/>
                                        </p:tgtEl>
                                      </p:cBhvr>
                                    </p:animEffect>
                                  </p:childTnLst>
                                </p:cTn>
                              </p:par>
                            </p:childTnLst>
                          </p:cTn>
                        </p:par>
                        <p:par>
                          <p:cTn id="39" fill="hold">
                            <p:stCondLst>
                              <p:cond delay="500"/>
                            </p:stCondLst>
                            <p:childTnLst>
                              <p:par>
                                <p:cTn id="40" presetID="22" presetClass="entr" presetSubtype="4"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wipe(down)">
                                      <p:cBhvr>
                                        <p:cTn id="42" dur="500"/>
                                        <p:tgtEl>
                                          <p:spTgt spid="38"/>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wipe(down)">
                                      <p:cBhvr>
                                        <p:cTn id="51" dur="500"/>
                                        <p:tgtEl>
                                          <p:spTgt spid="53"/>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50"/>
                                        </p:tgtEl>
                                        <p:attrNameLst>
                                          <p:attrName>style.visibility</p:attrName>
                                        </p:attrNameLst>
                                      </p:cBhvr>
                                      <p:to>
                                        <p:strVal val="visible"/>
                                      </p:to>
                                    </p:set>
                                    <p:anim calcmode="lin" valueType="num">
                                      <p:cBhvr>
                                        <p:cTn id="56" dur="500" fill="hold"/>
                                        <p:tgtEl>
                                          <p:spTgt spid="50"/>
                                        </p:tgtEl>
                                        <p:attrNameLst>
                                          <p:attrName>ppt_w</p:attrName>
                                        </p:attrNameLst>
                                      </p:cBhvr>
                                      <p:tavLst>
                                        <p:tav tm="0">
                                          <p:val>
                                            <p:fltVal val="0"/>
                                          </p:val>
                                        </p:tav>
                                        <p:tav tm="100000">
                                          <p:val>
                                            <p:strVal val="#ppt_w"/>
                                          </p:val>
                                        </p:tav>
                                      </p:tavLst>
                                    </p:anim>
                                    <p:anim calcmode="lin" valueType="num">
                                      <p:cBhvr>
                                        <p:cTn id="57" dur="500" fill="hold"/>
                                        <p:tgtEl>
                                          <p:spTgt spid="50"/>
                                        </p:tgtEl>
                                        <p:attrNameLst>
                                          <p:attrName>ppt_h</p:attrName>
                                        </p:attrNameLst>
                                      </p:cBhvr>
                                      <p:tavLst>
                                        <p:tav tm="0">
                                          <p:val>
                                            <p:fltVal val="0"/>
                                          </p:val>
                                        </p:tav>
                                        <p:tav tm="100000">
                                          <p:val>
                                            <p:strVal val="#ppt_h"/>
                                          </p:val>
                                        </p:tav>
                                      </p:tavLst>
                                    </p:anim>
                                    <p:animEffect transition="in" filter="fade">
                                      <p:cBhvr>
                                        <p:cTn id="5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6" grpId="0"/>
      <p:bldP spid="43" grpId="0" animBg="1"/>
      <p:bldP spid="50" grpId="0" animBg="1"/>
      <p:bldP spid="5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62601" y="1459468"/>
            <a:ext cx="998991" cy="369332"/>
          </a:xfrm>
          <a:prstGeom prst="rect">
            <a:avLst/>
          </a:prstGeom>
          <a:noFill/>
        </p:spPr>
        <p:txBody>
          <a:bodyPr wrap="none" rtlCol="0">
            <a:spAutoFit/>
          </a:bodyPr>
          <a:lstStyle/>
          <a:p>
            <a:pPr algn="ctr"/>
            <a:r>
              <a:rPr lang="en-US" dirty="0"/>
              <a:t>Richness</a:t>
            </a:r>
          </a:p>
        </p:txBody>
      </p:sp>
      <p:sp>
        <p:nvSpPr>
          <p:cNvPr id="5" name="TextBox 4"/>
          <p:cNvSpPr txBox="1"/>
          <p:nvPr/>
        </p:nvSpPr>
        <p:spPr>
          <a:xfrm>
            <a:off x="2711738" y="5029200"/>
            <a:ext cx="1250663" cy="369332"/>
          </a:xfrm>
          <a:prstGeom prst="rect">
            <a:avLst/>
          </a:prstGeom>
          <a:noFill/>
        </p:spPr>
        <p:txBody>
          <a:bodyPr wrap="none" rtlCol="0">
            <a:spAutoFit/>
          </a:bodyPr>
          <a:lstStyle/>
          <a:p>
            <a:r>
              <a:rPr lang="en-US" dirty="0"/>
              <a:t>Abundance</a:t>
            </a:r>
          </a:p>
        </p:txBody>
      </p:sp>
      <p:sp>
        <p:nvSpPr>
          <p:cNvPr id="6" name="TextBox 5"/>
          <p:cNvSpPr txBox="1"/>
          <p:nvPr/>
        </p:nvSpPr>
        <p:spPr>
          <a:xfrm>
            <a:off x="8263860" y="5040868"/>
            <a:ext cx="1184940" cy="369332"/>
          </a:xfrm>
          <a:prstGeom prst="rect">
            <a:avLst/>
          </a:prstGeom>
          <a:noFill/>
        </p:spPr>
        <p:txBody>
          <a:bodyPr wrap="none" rtlCol="0">
            <a:spAutoFit/>
          </a:bodyPr>
          <a:lstStyle/>
          <a:p>
            <a:r>
              <a:rPr lang="en-US" dirty="0"/>
              <a:t>Body mass</a:t>
            </a:r>
          </a:p>
        </p:txBody>
      </p:sp>
      <p:cxnSp>
        <p:nvCxnSpPr>
          <p:cNvPr id="8" name="Straight Arrow Connector 7"/>
          <p:cNvCxnSpPr>
            <a:stCxn id="4" idx="2"/>
            <a:endCxn id="5" idx="3"/>
          </p:cNvCxnSpPr>
          <p:nvPr/>
        </p:nvCxnSpPr>
        <p:spPr>
          <a:xfrm flipH="1">
            <a:off x="3962400" y="1828800"/>
            <a:ext cx="2099696" cy="3385066"/>
          </a:xfrm>
          <a:prstGeom prst="straightConnector1">
            <a:avLst/>
          </a:prstGeom>
          <a:ln w="571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6" idx="1"/>
            <a:endCxn id="5" idx="3"/>
          </p:cNvCxnSpPr>
          <p:nvPr/>
        </p:nvCxnSpPr>
        <p:spPr>
          <a:xfrm flipH="1" flipV="1">
            <a:off x="3962400" y="5213866"/>
            <a:ext cx="4301460" cy="11668"/>
          </a:xfrm>
          <a:prstGeom prst="straightConnector1">
            <a:avLst/>
          </a:prstGeom>
          <a:ln w="571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4" idx="2"/>
            <a:endCxn id="6" idx="1"/>
          </p:cNvCxnSpPr>
          <p:nvPr/>
        </p:nvCxnSpPr>
        <p:spPr>
          <a:xfrm>
            <a:off x="6062096" y="1828800"/>
            <a:ext cx="2201764" cy="3396734"/>
          </a:xfrm>
          <a:prstGeom prst="straightConnector1">
            <a:avLst/>
          </a:prstGeom>
          <a:ln w="571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417471" y="3505201"/>
            <a:ext cx="1426994" cy="646331"/>
          </a:xfrm>
          <a:prstGeom prst="rect">
            <a:avLst/>
          </a:prstGeom>
          <a:noFill/>
        </p:spPr>
        <p:txBody>
          <a:bodyPr wrap="none" rtlCol="0">
            <a:spAutoFit/>
          </a:bodyPr>
          <a:lstStyle/>
          <a:p>
            <a:pPr algn="ctr"/>
            <a:r>
              <a:rPr lang="en-US" b="1" dirty="0">
                <a:solidFill>
                  <a:srgbClr val="FF0000"/>
                </a:solidFill>
                <a:latin typeface="Aharoni" pitchFamily="2" charset="-79"/>
                <a:cs typeface="Aharoni" pitchFamily="2" charset="-79"/>
              </a:rPr>
              <a:t>Ecosystem</a:t>
            </a:r>
          </a:p>
          <a:p>
            <a:pPr algn="ctr"/>
            <a:r>
              <a:rPr lang="en-US" b="1" dirty="0">
                <a:solidFill>
                  <a:srgbClr val="FF0000"/>
                </a:solidFill>
                <a:latin typeface="Aharoni" pitchFamily="2" charset="-79"/>
                <a:cs typeface="Aharoni" pitchFamily="2" charset="-79"/>
              </a:rPr>
              <a:t>Functioning</a:t>
            </a:r>
          </a:p>
        </p:txBody>
      </p:sp>
    </p:spTree>
    <p:extLst>
      <p:ext uri="{BB962C8B-B14F-4D97-AF65-F5344CB8AC3E}">
        <p14:creationId xmlns:p14="http://schemas.microsoft.com/office/powerpoint/2010/main" val="1164443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7275" y="2602826"/>
            <a:ext cx="3280063" cy="264994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0" y="10418"/>
            <a:ext cx="12192000" cy="369332"/>
          </a:xfrm>
          <a:prstGeom prst="rect">
            <a:avLst/>
          </a:prstGeom>
          <a:solidFill>
            <a:schemeClr val="bg2">
              <a:lumMod val="90000"/>
            </a:schemeClr>
          </a:solidFill>
        </p:spPr>
        <p:txBody>
          <a:bodyPr wrap="square" rtlCol="0">
            <a:spAutoFit/>
          </a:bodyPr>
          <a:lstStyle/>
          <a:p>
            <a:pPr algn="ctr"/>
            <a:r>
              <a:rPr lang="en-US" b="1" dirty="0">
                <a:solidFill>
                  <a:srgbClr val="FF0000"/>
                </a:solidFill>
                <a:latin typeface="Aharoni" pitchFamily="2" charset="-79"/>
                <a:cs typeface="Aharoni" pitchFamily="2" charset="-79"/>
              </a:rPr>
              <a:t>So what factors affect the relationship between functioning and biodiversity in nature?</a:t>
            </a:r>
          </a:p>
        </p:txBody>
      </p:sp>
      <p:sp>
        <p:nvSpPr>
          <p:cNvPr id="5" name="TextBox 4"/>
          <p:cNvSpPr txBox="1"/>
          <p:nvPr/>
        </p:nvSpPr>
        <p:spPr>
          <a:xfrm>
            <a:off x="2793170" y="433410"/>
            <a:ext cx="6567119" cy="338554"/>
          </a:xfrm>
          <a:prstGeom prst="rect">
            <a:avLst/>
          </a:prstGeom>
          <a:noFill/>
        </p:spPr>
        <p:txBody>
          <a:bodyPr wrap="none" rtlCol="0">
            <a:spAutoFit/>
          </a:bodyPr>
          <a:lstStyle/>
          <a:p>
            <a:r>
              <a:rPr lang="en-US" sz="1600" dirty="0"/>
              <a:t>No much is known as the study of such relationship in nature is rather recent</a:t>
            </a:r>
          </a:p>
        </p:txBody>
      </p:sp>
      <p:sp>
        <p:nvSpPr>
          <p:cNvPr id="6" name="TextBox 5"/>
          <p:cNvSpPr txBox="1"/>
          <p:nvPr/>
        </p:nvSpPr>
        <p:spPr>
          <a:xfrm>
            <a:off x="5673545" y="779055"/>
            <a:ext cx="967701" cy="338554"/>
          </a:xfrm>
          <a:prstGeom prst="rect">
            <a:avLst/>
          </a:prstGeom>
          <a:noFill/>
        </p:spPr>
        <p:txBody>
          <a:bodyPr wrap="none" rtlCol="0">
            <a:spAutoFit/>
          </a:bodyPr>
          <a:lstStyle/>
          <a:p>
            <a:r>
              <a:rPr lang="en-US" sz="1600" dirty="0"/>
              <a:t>However,</a:t>
            </a:r>
          </a:p>
        </p:txBody>
      </p:sp>
      <p:grpSp>
        <p:nvGrpSpPr>
          <p:cNvPr id="54" name="Group 53"/>
          <p:cNvGrpSpPr/>
          <p:nvPr/>
        </p:nvGrpSpPr>
        <p:grpSpPr>
          <a:xfrm>
            <a:off x="3807338" y="1324395"/>
            <a:ext cx="3305301" cy="2603404"/>
            <a:chOff x="2283337" y="1324394"/>
            <a:chExt cx="3305301" cy="2603404"/>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6311" y="1324394"/>
              <a:ext cx="1542327" cy="1060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8" name="Curved Connector 27"/>
            <p:cNvCxnSpPr>
              <a:cxnSpLocks/>
              <a:stCxn id="19" idx="3"/>
              <a:endCxn id="12290" idx="1"/>
            </p:cNvCxnSpPr>
            <p:nvPr/>
          </p:nvCxnSpPr>
          <p:spPr>
            <a:xfrm flipV="1">
              <a:off x="2283337" y="1854729"/>
              <a:ext cx="1762974" cy="2073069"/>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6" name="Group 55"/>
          <p:cNvGrpSpPr/>
          <p:nvPr/>
        </p:nvGrpSpPr>
        <p:grpSpPr>
          <a:xfrm>
            <a:off x="3807338" y="2385065"/>
            <a:ext cx="3305301" cy="1542734"/>
            <a:chOff x="2283337" y="2385064"/>
            <a:chExt cx="3305301" cy="1542734"/>
          </a:xfrm>
        </p:grpSpPr>
        <p:pic>
          <p:nvPicPr>
            <p:cNvPr id="122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2179" y="2385064"/>
              <a:ext cx="1506459" cy="100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4" name="Curved Connector 33"/>
            <p:cNvCxnSpPr>
              <a:cxnSpLocks/>
              <a:stCxn id="19" idx="3"/>
              <a:endCxn id="12291" idx="1"/>
            </p:cNvCxnSpPr>
            <p:nvPr/>
          </p:nvCxnSpPr>
          <p:spPr>
            <a:xfrm flipV="1">
              <a:off x="2283337" y="2889779"/>
              <a:ext cx="1798842" cy="1038019"/>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a:xfrm>
            <a:off x="3807338" y="3410274"/>
            <a:ext cx="3312241" cy="1035050"/>
            <a:chOff x="2283338" y="3410274"/>
            <a:chExt cx="3312241" cy="1035050"/>
          </a:xfrm>
        </p:grpSpPr>
        <p:pic>
          <p:nvPicPr>
            <p:cNvPr id="1229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4244" y="3410274"/>
              <a:ext cx="1501335" cy="103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7" name="Curved Connector 36"/>
            <p:cNvCxnSpPr>
              <a:cxnSpLocks/>
              <a:stCxn id="19" idx="3"/>
              <a:endCxn id="12292" idx="1"/>
            </p:cNvCxnSpPr>
            <p:nvPr/>
          </p:nvCxnSpPr>
          <p:spPr>
            <a:xfrm>
              <a:off x="2283338" y="3927799"/>
              <a:ext cx="1810906" cy="12700"/>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3807338" y="3927799"/>
            <a:ext cx="3307117" cy="1599244"/>
            <a:chOff x="2283337" y="3927799"/>
            <a:chExt cx="3307117" cy="1599244"/>
          </a:xfrm>
        </p:grpSpPr>
        <p:pic>
          <p:nvPicPr>
            <p:cNvPr id="1229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99367" y="4491993"/>
              <a:ext cx="1491087" cy="103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0" name="Curved Connector 39"/>
            <p:cNvCxnSpPr>
              <a:cxnSpLocks/>
              <a:stCxn id="19" idx="3"/>
              <a:endCxn id="12293" idx="1"/>
            </p:cNvCxnSpPr>
            <p:nvPr/>
          </p:nvCxnSpPr>
          <p:spPr>
            <a:xfrm>
              <a:off x="2283337" y="3927799"/>
              <a:ext cx="1816030" cy="1081719"/>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0" name="Group 59"/>
          <p:cNvGrpSpPr/>
          <p:nvPr/>
        </p:nvGrpSpPr>
        <p:grpSpPr>
          <a:xfrm>
            <a:off x="3807338" y="3927799"/>
            <a:ext cx="3284059" cy="2665592"/>
            <a:chOff x="2283337" y="3927798"/>
            <a:chExt cx="3284059" cy="2665592"/>
          </a:xfrm>
        </p:grpSpPr>
        <p:pic>
          <p:nvPicPr>
            <p:cNvPr id="12294"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22425" y="5573712"/>
              <a:ext cx="1444971" cy="1019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3" name="Curved Connector 42"/>
            <p:cNvCxnSpPr>
              <a:cxnSpLocks/>
              <a:stCxn id="19" idx="3"/>
              <a:endCxn id="12294" idx="1"/>
            </p:cNvCxnSpPr>
            <p:nvPr/>
          </p:nvCxnSpPr>
          <p:spPr>
            <a:xfrm>
              <a:off x="2283337" y="3927798"/>
              <a:ext cx="1839088" cy="2155753"/>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a:off x="7091397" y="1854730"/>
            <a:ext cx="4496518" cy="4228822"/>
            <a:chOff x="5567397" y="1854730"/>
            <a:chExt cx="4496518" cy="4228822"/>
          </a:xfrm>
        </p:grpSpPr>
        <p:pic>
          <p:nvPicPr>
            <p:cNvPr id="21" name="Picture 1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07465" y="2468875"/>
              <a:ext cx="3456450" cy="2928205"/>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Curved Connector 45"/>
            <p:cNvCxnSpPr>
              <a:cxnSpLocks/>
              <a:stCxn id="12290" idx="3"/>
              <a:endCxn id="21" idx="1"/>
            </p:cNvCxnSpPr>
            <p:nvPr/>
          </p:nvCxnSpPr>
          <p:spPr>
            <a:xfrm>
              <a:off x="5588639" y="1854730"/>
              <a:ext cx="1018826" cy="2078248"/>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 name="Curved Connector 48"/>
            <p:cNvCxnSpPr>
              <a:cxnSpLocks/>
              <a:stCxn id="12291" idx="3"/>
              <a:endCxn id="21" idx="1"/>
            </p:cNvCxnSpPr>
            <p:nvPr/>
          </p:nvCxnSpPr>
          <p:spPr>
            <a:xfrm>
              <a:off x="5588639" y="2889780"/>
              <a:ext cx="1018826" cy="1043198"/>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Curved Connector 51"/>
            <p:cNvCxnSpPr>
              <a:cxnSpLocks/>
              <a:stCxn id="12292" idx="3"/>
              <a:endCxn id="21" idx="1"/>
            </p:cNvCxnSpPr>
            <p:nvPr/>
          </p:nvCxnSpPr>
          <p:spPr>
            <a:xfrm>
              <a:off x="5595579" y="3927799"/>
              <a:ext cx="1011886" cy="5179"/>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Curved Connector 54"/>
            <p:cNvCxnSpPr>
              <a:cxnSpLocks/>
              <a:stCxn id="12293" idx="3"/>
              <a:endCxn id="21" idx="1"/>
            </p:cNvCxnSpPr>
            <p:nvPr/>
          </p:nvCxnSpPr>
          <p:spPr>
            <a:xfrm flipV="1">
              <a:off x="5590455" y="3932978"/>
              <a:ext cx="1017010" cy="1076540"/>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8" name="Curved Connector 57"/>
            <p:cNvCxnSpPr>
              <a:cxnSpLocks/>
              <a:stCxn id="12294" idx="3"/>
              <a:endCxn id="21" idx="1"/>
            </p:cNvCxnSpPr>
            <p:nvPr/>
          </p:nvCxnSpPr>
          <p:spPr>
            <a:xfrm flipV="1">
              <a:off x="5567397" y="3932978"/>
              <a:ext cx="1040068" cy="2150574"/>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835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54"/>
                                        </p:tgtEl>
                                        <p:attrNameLst>
                                          <p:attrName>style.visibility</p:attrName>
                                        </p:attrNameLst>
                                      </p:cBhvr>
                                      <p:to>
                                        <p:strVal val="visible"/>
                                      </p:to>
                                    </p:set>
                                    <p:animEffect transition="in" filter="wipe(left)">
                                      <p:cBhvr>
                                        <p:cTn id="19" dur="500"/>
                                        <p:tgtEl>
                                          <p:spTgt spid="5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wipe(left)">
                                      <p:cBhvr>
                                        <p:cTn id="24" dur="500"/>
                                        <p:tgtEl>
                                          <p:spTgt spid="56"/>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57"/>
                                        </p:tgtEl>
                                        <p:attrNameLst>
                                          <p:attrName>style.visibility</p:attrName>
                                        </p:attrNameLst>
                                      </p:cBhvr>
                                      <p:to>
                                        <p:strVal val="visible"/>
                                      </p:to>
                                    </p:set>
                                    <p:animEffect transition="in" filter="wipe(left)">
                                      <p:cBhvr>
                                        <p:cTn id="29" dur="500"/>
                                        <p:tgtEl>
                                          <p:spTgt spid="5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wipe(left)">
                                      <p:cBhvr>
                                        <p:cTn id="34" dur="500"/>
                                        <p:tgtEl>
                                          <p:spTgt spid="5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60"/>
                                        </p:tgtEl>
                                        <p:attrNameLst>
                                          <p:attrName>style.visibility</p:attrName>
                                        </p:attrNameLst>
                                      </p:cBhvr>
                                      <p:to>
                                        <p:strVal val="visible"/>
                                      </p:to>
                                    </p:set>
                                    <p:animEffect transition="in" filter="wipe(left)">
                                      <p:cBhvr>
                                        <p:cTn id="39" dur="500"/>
                                        <p:tgtEl>
                                          <p:spTgt spid="6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wipe(left)">
                                      <p:cBhvr>
                                        <p:cTn id="4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29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2889" y="2060576"/>
            <a:ext cx="3311525" cy="2805113"/>
          </a:xfrm>
          <a:prstGeom prst="rect">
            <a:avLst/>
          </a:prstGeom>
          <a:noFill/>
          <a:extLst>
            <a:ext uri="{909E8E84-426E-40DD-AFC4-6F175D3DCCD1}">
              <a14:hiddenFill xmlns:a14="http://schemas.microsoft.com/office/drawing/2010/main">
                <a:solidFill>
                  <a:srgbClr val="FFFFFF"/>
                </a:solidFill>
              </a14:hiddenFill>
            </a:ext>
          </a:extLst>
        </p:spPr>
      </p:pic>
      <p:grpSp>
        <p:nvGrpSpPr>
          <p:cNvPr id="382979" name="Group 3"/>
          <p:cNvGrpSpPr>
            <a:grpSpLocks/>
          </p:cNvGrpSpPr>
          <p:nvPr/>
        </p:nvGrpSpPr>
        <p:grpSpPr bwMode="auto">
          <a:xfrm>
            <a:off x="6022975" y="2108201"/>
            <a:ext cx="3816350" cy="1152525"/>
            <a:chOff x="2834" y="1328"/>
            <a:chExt cx="2404" cy="726"/>
          </a:xfrm>
        </p:grpSpPr>
        <p:sp>
          <p:nvSpPr>
            <p:cNvPr id="382980" name="Freeform 4"/>
            <p:cNvSpPr>
              <a:spLocks/>
            </p:cNvSpPr>
            <p:nvPr/>
          </p:nvSpPr>
          <p:spPr bwMode="auto">
            <a:xfrm>
              <a:off x="2834" y="1510"/>
              <a:ext cx="816" cy="544"/>
            </a:xfrm>
            <a:custGeom>
              <a:avLst/>
              <a:gdLst>
                <a:gd name="T0" fmla="*/ 0 w 816"/>
                <a:gd name="T1" fmla="*/ 544 h 544"/>
                <a:gd name="T2" fmla="*/ 272 w 816"/>
                <a:gd name="T3" fmla="*/ 181 h 544"/>
                <a:gd name="T4" fmla="*/ 816 w 816"/>
                <a:gd name="T5" fmla="*/ 0 h 544"/>
              </a:gdLst>
              <a:ahLst/>
              <a:cxnLst>
                <a:cxn ang="0">
                  <a:pos x="T0" y="T1"/>
                </a:cxn>
                <a:cxn ang="0">
                  <a:pos x="T2" y="T3"/>
                </a:cxn>
                <a:cxn ang="0">
                  <a:pos x="T4" y="T5"/>
                </a:cxn>
              </a:cxnLst>
              <a:rect l="0" t="0" r="r" b="b"/>
              <a:pathLst>
                <a:path w="816" h="544">
                  <a:moveTo>
                    <a:pt x="0" y="544"/>
                  </a:moveTo>
                  <a:cubicBezTo>
                    <a:pt x="68" y="408"/>
                    <a:pt x="136" y="272"/>
                    <a:pt x="272" y="181"/>
                  </a:cubicBezTo>
                  <a:cubicBezTo>
                    <a:pt x="408" y="90"/>
                    <a:pt x="612" y="45"/>
                    <a:pt x="816" y="0"/>
                  </a:cubicBezTo>
                </a:path>
              </a:pathLst>
            </a:custGeom>
            <a:noFill/>
            <a:ln w="57150" cmpd="sng">
              <a:solidFill>
                <a:srgbClr val="FF33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2981" name="Text Box 5"/>
            <p:cNvSpPr txBox="1">
              <a:spLocks noChangeArrowheads="1"/>
            </p:cNvSpPr>
            <p:nvPr/>
          </p:nvSpPr>
          <p:spPr bwMode="auto">
            <a:xfrm>
              <a:off x="3650" y="1328"/>
              <a:ext cx="1588"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lang="en-US">
                  <a:latin typeface="Arial" charset="0"/>
                </a:rPr>
                <a:t>Humans reduce their use of reef resources</a:t>
              </a:r>
              <a:endParaRPr lang="es-ES">
                <a:latin typeface="Arial" charset="0"/>
              </a:endParaRPr>
            </a:p>
          </p:txBody>
        </p:sp>
      </p:grpSp>
      <p:sp>
        <p:nvSpPr>
          <p:cNvPr id="382982" name="Text Box 6"/>
          <p:cNvSpPr txBox="1">
            <a:spLocks noChangeArrowheads="1"/>
          </p:cNvSpPr>
          <p:nvPr/>
        </p:nvSpPr>
        <p:spPr bwMode="auto">
          <a:xfrm>
            <a:off x="1521619" y="241385"/>
            <a:ext cx="9145588" cy="338554"/>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600" b="1" dirty="0">
                <a:latin typeface="Arial" charset="0"/>
              </a:rPr>
              <a:t>Humans influence the biodiversity-productivity relationship in reef fishes but why?</a:t>
            </a:r>
            <a:endParaRPr lang="es-ES" sz="1600" b="1" dirty="0">
              <a:latin typeface="Arial" charset="0"/>
            </a:endParaRPr>
          </a:p>
        </p:txBody>
      </p:sp>
      <p:grpSp>
        <p:nvGrpSpPr>
          <p:cNvPr id="382983" name="Group 7"/>
          <p:cNvGrpSpPr>
            <a:grpSpLocks/>
          </p:cNvGrpSpPr>
          <p:nvPr/>
        </p:nvGrpSpPr>
        <p:grpSpPr bwMode="auto">
          <a:xfrm>
            <a:off x="6024564" y="3284539"/>
            <a:ext cx="4175125" cy="1563687"/>
            <a:chOff x="2834" y="2054"/>
            <a:chExt cx="2404" cy="985"/>
          </a:xfrm>
        </p:grpSpPr>
        <p:sp>
          <p:nvSpPr>
            <p:cNvPr id="382984" name="Freeform 8"/>
            <p:cNvSpPr>
              <a:spLocks/>
            </p:cNvSpPr>
            <p:nvPr/>
          </p:nvSpPr>
          <p:spPr bwMode="auto">
            <a:xfrm flipV="1">
              <a:off x="2834" y="2054"/>
              <a:ext cx="816" cy="590"/>
            </a:xfrm>
            <a:custGeom>
              <a:avLst/>
              <a:gdLst>
                <a:gd name="T0" fmla="*/ 0 w 816"/>
                <a:gd name="T1" fmla="*/ 544 h 544"/>
                <a:gd name="T2" fmla="*/ 272 w 816"/>
                <a:gd name="T3" fmla="*/ 181 h 544"/>
                <a:gd name="T4" fmla="*/ 816 w 816"/>
                <a:gd name="T5" fmla="*/ 0 h 544"/>
              </a:gdLst>
              <a:ahLst/>
              <a:cxnLst>
                <a:cxn ang="0">
                  <a:pos x="T0" y="T1"/>
                </a:cxn>
                <a:cxn ang="0">
                  <a:pos x="T2" y="T3"/>
                </a:cxn>
                <a:cxn ang="0">
                  <a:pos x="T4" y="T5"/>
                </a:cxn>
              </a:cxnLst>
              <a:rect l="0" t="0" r="r" b="b"/>
              <a:pathLst>
                <a:path w="816" h="544">
                  <a:moveTo>
                    <a:pt x="0" y="544"/>
                  </a:moveTo>
                  <a:cubicBezTo>
                    <a:pt x="68" y="408"/>
                    <a:pt x="136" y="272"/>
                    <a:pt x="272" y="181"/>
                  </a:cubicBezTo>
                  <a:cubicBezTo>
                    <a:pt x="408" y="90"/>
                    <a:pt x="612" y="45"/>
                    <a:pt x="816" y="0"/>
                  </a:cubicBezTo>
                </a:path>
              </a:pathLst>
            </a:custGeom>
            <a:noFill/>
            <a:ln w="57150" cmpd="sng">
              <a:solidFill>
                <a:srgbClr val="FF33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2985" name="Text Box 9"/>
            <p:cNvSpPr txBox="1">
              <a:spLocks noChangeArrowheads="1"/>
            </p:cNvSpPr>
            <p:nvPr/>
          </p:nvSpPr>
          <p:spPr bwMode="auto">
            <a:xfrm>
              <a:off x="3650" y="2462"/>
              <a:ext cx="1588"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lang="en-US" dirty="0">
                  <a:latin typeface="Arial" charset="0"/>
                </a:rPr>
                <a:t>Reefs fish communities re-assemble to human pressure</a:t>
              </a:r>
              <a:endParaRPr lang="es-ES" dirty="0">
                <a:latin typeface="Arial" charset="0"/>
              </a:endParaRPr>
            </a:p>
          </p:txBody>
        </p:sp>
      </p:grpSp>
    </p:spTree>
    <p:extLst>
      <p:ext uri="{BB962C8B-B14F-4D97-AF65-F5344CB8AC3E}">
        <p14:creationId xmlns:p14="http://schemas.microsoft.com/office/powerpoint/2010/main" val="47223480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82979"/>
                                        </p:tgtEl>
                                        <p:attrNameLst>
                                          <p:attrName>style.visibility</p:attrName>
                                        </p:attrNameLst>
                                      </p:cBhvr>
                                      <p:to>
                                        <p:strVal val="visible"/>
                                      </p:to>
                                    </p:set>
                                    <p:animEffect transition="in" filter="wipe(left)">
                                      <p:cBhvr>
                                        <p:cTn id="7" dur="500"/>
                                        <p:tgtEl>
                                          <p:spTgt spid="38297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82983"/>
                                        </p:tgtEl>
                                        <p:attrNameLst>
                                          <p:attrName>style.visibility</p:attrName>
                                        </p:attrNameLst>
                                      </p:cBhvr>
                                      <p:to>
                                        <p:strVal val="visible"/>
                                      </p:to>
                                    </p:set>
                                    <p:animEffect transition="in" filter="wipe(left)">
                                      <p:cBhvr>
                                        <p:cTn id="12" dur="500"/>
                                        <p:tgtEl>
                                          <p:spTgt spid="3829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5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751" y="1700213"/>
            <a:ext cx="7053263" cy="3460750"/>
          </a:xfrm>
          <a:prstGeom prst="rect">
            <a:avLst/>
          </a:prstGeom>
          <a:noFill/>
          <a:extLst>
            <a:ext uri="{909E8E84-426E-40DD-AFC4-6F175D3DCCD1}">
              <a14:hiddenFill xmlns:a14="http://schemas.microsoft.com/office/drawing/2010/main">
                <a:solidFill>
                  <a:srgbClr val="FFFFFF"/>
                </a:solidFill>
              </a14:hiddenFill>
            </a:ext>
          </a:extLst>
        </p:spPr>
      </p:pic>
      <p:sp>
        <p:nvSpPr>
          <p:cNvPr id="385027" name="Text Box 3"/>
          <p:cNvSpPr txBox="1">
            <a:spLocks noChangeArrowheads="1"/>
          </p:cNvSpPr>
          <p:nvPr/>
        </p:nvSpPr>
        <p:spPr bwMode="auto">
          <a:xfrm>
            <a:off x="1525587" y="625436"/>
            <a:ext cx="9145588" cy="366713"/>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atin typeface="Arial" charset="0"/>
              </a:rPr>
              <a:t>Humans reduce their use of reef resources:</a:t>
            </a:r>
            <a:endParaRPr lang="es-ES">
              <a:latin typeface="Arial" charset="0"/>
            </a:endParaRPr>
          </a:p>
        </p:txBody>
      </p:sp>
      <p:sp>
        <p:nvSpPr>
          <p:cNvPr id="385028" name="Text Box 4"/>
          <p:cNvSpPr txBox="1">
            <a:spLocks noChangeArrowheads="1"/>
          </p:cNvSpPr>
          <p:nvPr/>
        </p:nvSpPr>
        <p:spPr bwMode="auto">
          <a:xfrm>
            <a:off x="8341518" y="625436"/>
            <a:ext cx="1511300" cy="366713"/>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lang="en-US">
                <a:latin typeface="Arial" charset="0"/>
              </a:rPr>
              <a:t>Not really!</a:t>
            </a:r>
            <a:endParaRPr lang="es-ES">
              <a:latin typeface="Arial" charset="0"/>
            </a:endParaRPr>
          </a:p>
        </p:txBody>
      </p:sp>
    </p:spTree>
    <p:extLst>
      <p:ext uri="{BB962C8B-B14F-4D97-AF65-F5344CB8AC3E}">
        <p14:creationId xmlns:p14="http://schemas.microsoft.com/office/powerpoint/2010/main" val="10811149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85028"/>
                                        </p:tgtEl>
                                        <p:attrNameLst>
                                          <p:attrName>style.visibility</p:attrName>
                                        </p:attrNameLst>
                                      </p:cBhvr>
                                      <p:to>
                                        <p:strVal val="visible"/>
                                      </p:to>
                                    </p:set>
                                    <p:anim calcmode="lin" valueType="num">
                                      <p:cBhvr>
                                        <p:cTn id="7" dur="500" fill="hold"/>
                                        <p:tgtEl>
                                          <p:spTgt spid="385028"/>
                                        </p:tgtEl>
                                        <p:attrNameLst>
                                          <p:attrName>ppt_w</p:attrName>
                                        </p:attrNameLst>
                                      </p:cBhvr>
                                      <p:tavLst>
                                        <p:tav tm="0">
                                          <p:val>
                                            <p:fltVal val="0"/>
                                          </p:val>
                                        </p:tav>
                                        <p:tav tm="100000">
                                          <p:val>
                                            <p:strVal val="#ppt_w"/>
                                          </p:val>
                                        </p:tav>
                                      </p:tavLst>
                                    </p:anim>
                                    <p:anim calcmode="lin" valueType="num">
                                      <p:cBhvr>
                                        <p:cTn id="8" dur="500" fill="hold"/>
                                        <p:tgtEl>
                                          <p:spTgt spid="38502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02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Text Box 2"/>
          <p:cNvSpPr txBox="1">
            <a:spLocks noChangeArrowheads="1"/>
          </p:cNvSpPr>
          <p:nvPr/>
        </p:nvSpPr>
        <p:spPr bwMode="auto">
          <a:xfrm>
            <a:off x="0" y="0"/>
            <a:ext cx="12192000" cy="36933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dirty="0">
                <a:latin typeface="Arial" charset="0"/>
              </a:rPr>
              <a:t>Reef fish communities re-assemble to human pressure</a:t>
            </a:r>
            <a:endParaRPr lang="es-ES" dirty="0">
              <a:latin typeface="Arial" charset="0"/>
            </a:endParaRPr>
          </a:p>
        </p:txBody>
      </p:sp>
      <p:sp>
        <p:nvSpPr>
          <p:cNvPr id="2" name="TextBox 1"/>
          <p:cNvSpPr txBox="1"/>
          <p:nvPr/>
        </p:nvSpPr>
        <p:spPr>
          <a:xfrm>
            <a:off x="2255500" y="6040540"/>
            <a:ext cx="7984770" cy="646331"/>
          </a:xfrm>
          <a:prstGeom prst="rect">
            <a:avLst/>
          </a:prstGeom>
          <a:noFill/>
        </p:spPr>
        <p:txBody>
          <a:bodyPr wrap="square" rtlCol="0">
            <a:spAutoFit/>
          </a:bodyPr>
          <a:lstStyle/>
          <a:p>
            <a:pPr algn="ctr"/>
            <a:r>
              <a:rPr lang="en-US" dirty="0">
                <a:solidFill>
                  <a:srgbClr val="FF0000"/>
                </a:solidFill>
              </a:rPr>
              <a:t>Human population appear to induce trophic changes in reef fish communities, which in turn lead to significant changes in ecosystem functioning</a:t>
            </a:r>
          </a:p>
        </p:txBody>
      </p:sp>
      <p:grpSp>
        <p:nvGrpSpPr>
          <p:cNvPr id="7" name="Group 6"/>
          <p:cNvGrpSpPr/>
          <p:nvPr/>
        </p:nvGrpSpPr>
        <p:grpSpPr>
          <a:xfrm>
            <a:off x="1986665" y="4261076"/>
            <a:ext cx="7719381" cy="1472224"/>
            <a:chOff x="784300" y="4261075"/>
            <a:chExt cx="7397746" cy="1091283"/>
          </a:xfrm>
        </p:grpSpPr>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4300" y="4261075"/>
              <a:ext cx="1542327" cy="1060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7310" y="4312315"/>
              <a:ext cx="1506459" cy="100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6030" y="4299505"/>
              <a:ext cx="1501335" cy="103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79856" y="4312315"/>
              <a:ext cx="1491087" cy="103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37075" y="4332680"/>
              <a:ext cx="1444971" cy="1019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8" name="Group 7"/>
          <p:cNvGrpSpPr/>
          <p:nvPr/>
        </p:nvGrpSpPr>
        <p:grpSpPr>
          <a:xfrm>
            <a:off x="2140285" y="2715447"/>
            <a:ext cx="1858009" cy="1404843"/>
            <a:chOff x="616284" y="2715446"/>
            <a:chExt cx="1858009" cy="1404843"/>
          </a:xfrm>
        </p:grpSpPr>
        <p:sp>
          <p:nvSpPr>
            <p:cNvPr id="3" name="TextBox 2"/>
            <p:cNvSpPr txBox="1"/>
            <p:nvPr/>
          </p:nvSpPr>
          <p:spPr>
            <a:xfrm>
              <a:off x="616284" y="3781735"/>
              <a:ext cx="1858009" cy="338554"/>
            </a:xfrm>
            <a:prstGeom prst="rect">
              <a:avLst/>
            </a:prstGeom>
            <a:noFill/>
          </p:spPr>
          <p:txBody>
            <a:bodyPr wrap="none" rtlCol="0">
              <a:spAutoFit/>
            </a:bodyPr>
            <a:lstStyle/>
            <a:p>
              <a:r>
                <a:rPr lang="en-US" sz="1600" b="1" dirty="0">
                  <a:solidFill>
                    <a:srgbClr val="FF0000"/>
                  </a:solidFill>
                </a:rPr>
                <a:t>More top predators</a:t>
              </a:r>
            </a:p>
          </p:txBody>
        </p:sp>
        <p:pic>
          <p:nvPicPr>
            <p:cNvPr id="13316"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4840" y="2715446"/>
              <a:ext cx="1309541" cy="1024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9" name="Group 8"/>
          <p:cNvGrpSpPr/>
          <p:nvPr/>
        </p:nvGrpSpPr>
        <p:grpSpPr>
          <a:xfrm>
            <a:off x="3998294" y="2715446"/>
            <a:ext cx="6114925" cy="1575839"/>
            <a:chOff x="2474294" y="2715446"/>
            <a:chExt cx="6114925" cy="1575839"/>
          </a:xfrm>
        </p:grpSpPr>
        <p:sp>
          <p:nvSpPr>
            <p:cNvPr id="29" name="TextBox 28"/>
            <p:cNvSpPr txBox="1"/>
            <p:nvPr/>
          </p:nvSpPr>
          <p:spPr>
            <a:xfrm>
              <a:off x="6842715" y="3706510"/>
              <a:ext cx="1746504" cy="584775"/>
            </a:xfrm>
            <a:prstGeom prst="rect">
              <a:avLst/>
            </a:prstGeom>
            <a:noFill/>
          </p:spPr>
          <p:txBody>
            <a:bodyPr wrap="none" rtlCol="0">
              <a:spAutoFit/>
            </a:bodyPr>
            <a:lstStyle/>
            <a:p>
              <a:r>
                <a:rPr lang="en-US" sz="1600" b="1" dirty="0">
                  <a:solidFill>
                    <a:srgbClr val="FF0000"/>
                  </a:solidFill>
                </a:rPr>
                <a:t>Less top predators</a:t>
              </a:r>
            </a:p>
            <a:p>
              <a:r>
                <a:rPr lang="en-US" sz="1600" b="1" dirty="0">
                  <a:solidFill>
                    <a:srgbClr val="FF0000"/>
                  </a:solidFill>
                </a:rPr>
                <a:t>More herbivores</a:t>
              </a:r>
            </a:p>
          </p:txBody>
        </p:sp>
        <p:cxnSp>
          <p:nvCxnSpPr>
            <p:cNvPr id="5" name="Straight Connector 4"/>
            <p:cNvCxnSpPr>
              <a:stCxn id="3" idx="3"/>
              <a:endCxn id="29" idx="1"/>
            </p:cNvCxnSpPr>
            <p:nvPr/>
          </p:nvCxnSpPr>
          <p:spPr>
            <a:xfrm>
              <a:off x="2474294" y="3951013"/>
              <a:ext cx="4368421" cy="4788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pic>
          <p:nvPicPr>
            <p:cNvPr id="13319" name="Picture 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28103" y="2715446"/>
              <a:ext cx="1319344" cy="1026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3320" name="Picture 8"/>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81630" y="587030"/>
            <a:ext cx="6478765" cy="186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21" name="Picture 9"/>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63195" y="740651"/>
            <a:ext cx="2243475" cy="157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970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p:cTn id="28" dur="500" fill="hold"/>
                                        <p:tgtEl>
                                          <p:spTgt spid="2"/>
                                        </p:tgtEl>
                                        <p:attrNameLst>
                                          <p:attrName>ppt_w</p:attrName>
                                        </p:attrNameLst>
                                      </p:cBhvr>
                                      <p:tavLst>
                                        <p:tav tm="0">
                                          <p:val>
                                            <p:fltVal val="0"/>
                                          </p:val>
                                        </p:tav>
                                        <p:tav tm="100000">
                                          <p:val>
                                            <p:strVal val="#ppt_w"/>
                                          </p:val>
                                        </p:tav>
                                      </p:tavLst>
                                    </p:anim>
                                    <p:anim calcmode="lin" valueType="num">
                                      <p:cBhvr>
                                        <p:cTn id="29" dur="500" fill="hold"/>
                                        <p:tgtEl>
                                          <p:spTgt spid="2"/>
                                        </p:tgtEl>
                                        <p:attrNameLst>
                                          <p:attrName>ppt_h</p:attrName>
                                        </p:attrNameLst>
                                      </p:cBhvr>
                                      <p:tavLst>
                                        <p:tav tm="0">
                                          <p:val>
                                            <p:fltVal val="0"/>
                                          </p:val>
                                        </p:tav>
                                        <p:tav tm="100000">
                                          <p:val>
                                            <p:strVal val="#ppt_h"/>
                                          </p:val>
                                        </p:tav>
                                      </p:tavLst>
                                    </p:anim>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0" y="0"/>
            <a:ext cx="12192000" cy="400110"/>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2000" b="1" dirty="0">
                <a:latin typeface="Arial" charset="0"/>
              </a:rPr>
              <a:t>Why is it important to study the relationship between biodiversity and ecosystem function?</a:t>
            </a:r>
            <a:endParaRPr lang="es-ES" sz="2000" b="1" dirty="0">
              <a:latin typeface="Arial" charset="0"/>
            </a:endParaRPr>
          </a:p>
        </p:txBody>
      </p:sp>
      <p:grpSp>
        <p:nvGrpSpPr>
          <p:cNvPr id="6" name="Group 50"/>
          <p:cNvGrpSpPr>
            <a:grpSpLocks/>
          </p:cNvGrpSpPr>
          <p:nvPr/>
        </p:nvGrpSpPr>
        <p:grpSpPr bwMode="auto">
          <a:xfrm>
            <a:off x="1677644" y="533401"/>
            <a:ext cx="1370357" cy="2743379"/>
            <a:chOff x="623036" y="1295400"/>
            <a:chExt cx="1371600" cy="2743200"/>
          </a:xfrm>
        </p:grpSpPr>
        <p:pic>
          <p:nvPicPr>
            <p:cNvPr id="8" name="Picture 9" descr="amazonas"/>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036" y="1295400"/>
              <a:ext cx="1371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36" y="2667000"/>
              <a:ext cx="1371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 name="Group 53"/>
          <p:cNvGrpSpPr>
            <a:grpSpLocks/>
          </p:cNvGrpSpPr>
          <p:nvPr/>
        </p:nvGrpSpPr>
        <p:grpSpPr bwMode="auto">
          <a:xfrm>
            <a:off x="8077200" y="1066800"/>
            <a:ext cx="2425700" cy="1905000"/>
            <a:chOff x="6109436" y="1828800"/>
            <a:chExt cx="2424964" cy="1904802"/>
          </a:xfrm>
        </p:grpSpPr>
        <p:sp>
          <p:nvSpPr>
            <p:cNvPr id="11" name="TextBox 10"/>
            <p:cNvSpPr txBox="1"/>
            <p:nvPr/>
          </p:nvSpPr>
          <p:spPr>
            <a:xfrm>
              <a:off x="6109436" y="3428834"/>
              <a:ext cx="2423377" cy="304768"/>
            </a:xfrm>
            <a:prstGeom prst="rect">
              <a:avLst/>
            </a:prstGeom>
            <a:solidFill>
              <a:schemeClr val="bg1">
                <a:lumMod val="85000"/>
              </a:schemeClr>
            </a:solidFill>
          </p:spPr>
          <p:txBody>
            <a:bodyPr>
              <a:spAutoFit/>
            </a:bodyPr>
            <a:lstStyle/>
            <a:p>
              <a:pPr algn="ctr">
                <a:defRPr/>
              </a:pPr>
              <a:r>
                <a:rPr lang="en-US" sz="1400" dirty="0"/>
                <a:t>Loss of human welfare</a:t>
              </a:r>
            </a:p>
          </p:txBody>
        </p:sp>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09436" y="1828800"/>
              <a:ext cx="2424964" cy="1647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Group 51"/>
          <p:cNvGrpSpPr>
            <a:grpSpLocks/>
          </p:cNvGrpSpPr>
          <p:nvPr/>
        </p:nvGrpSpPr>
        <p:grpSpPr bwMode="auto">
          <a:xfrm>
            <a:off x="3036544" y="533401"/>
            <a:ext cx="1370357" cy="2743379"/>
            <a:chOff x="1994636" y="1295400"/>
            <a:chExt cx="1371600" cy="2743200"/>
          </a:xfrm>
        </p:grpSpPr>
        <p:pic>
          <p:nvPicPr>
            <p:cNvPr id="14" name="Picture 6" descr="algae_rubble_small"/>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94636" y="2667000"/>
              <a:ext cx="1371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5"/>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94636" y="1295400"/>
              <a:ext cx="1371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 name="Right Arrow 16"/>
          <p:cNvSpPr/>
          <p:nvPr/>
        </p:nvSpPr>
        <p:spPr>
          <a:xfrm>
            <a:off x="2819400" y="1600200"/>
            <a:ext cx="685800"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Rectangle 54"/>
          <p:cNvSpPr>
            <a:spLocks noChangeArrowheads="1"/>
          </p:cNvSpPr>
          <p:nvPr/>
        </p:nvSpPr>
        <p:spPr bwMode="auto">
          <a:xfrm>
            <a:off x="8077200" y="3228073"/>
            <a:ext cx="24384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200" i="1" dirty="0"/>
              <a:t>~1 billion people is hungry each day (</a:t>
            </a:r>
            <a:r>
              <a:rPr lang="en-US" sz="1200" i="1" dirty="0">
                <a:hlinkClick r:id="rId7"/>
              </a:rPr>
              <a:t>“</a:t>
            </a:r>
            <a:r>
              <a:rPr lang="en-US" sz="1200" i="1" dirty="0" err="1">
                <a:hlinkClick r:id="rId7"/>
              </a:rPr>
              <a:t>FAO</a:t>
            </a:r>
            <a:r>
              <a:rPr lang="en-US" sz="1200" i="1" dirty="0">
                <a:hlinkClick r:id="rId7"/>
              </a:rPr>
              <a:t>, The State of Food Insecurity in the World, 2008 </a:t>
            </a:r>
            <a:r>
              <a:rPr lang="en-US" sz="1200" i="1" dirty="0"/>
              <a:t>).</a:t>
            </a:r>
          </a:p>
        </p:txBody>
      </p:sp>
      <p:sp>
        <p:nvSpPr>
          <p:cNvPr id="19" name="Rectangle 55"/>
          <p:cNvSpPr>
            <a:spLocks noChangeArrowheads="1"/>
          </p:cNvSpPr>
          <p:nvPr/>
        </p:nvSpPr>
        <p:spPr bwMode="auto">
          <a:xfrm>
            <a:off x="8119533" y="4638192"/>
            <a:ext cx="2438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200" i="1" dirty="0"/>
              <a:t>A person dies every second as a direct or indirect result of poor nutrition</a:t>
            </a:r>
          </a:p>
          <a:p>
            <a:r>
              <a:rPr lang="en-US" sz="1200" i="1" dirty="0"/>
              <a:t>(</a:t>
            </a:r>
            <a:r>
              <a:rPr lang="en-US" sz="1200" i="1" dirty="0">
                <a:hlinkClick r:id="rId8"/>
              </a:rPr>
              <a:t>“</a:t>
            </a:r>
            <a:r>
              <a:rPr lang="en-US" sz="1200" i="1" dirty="0">
                <a:hlinkClick r:id="rId9"/>
              </a:rPr>
              <a:t>The right to food : Commission on Human Rights resolution 2002/25”</a:t>
            </a:r>
            <a:r>
              <a:rPr lang="en-US" sz="1200" i="1" dirty="0"/>
              <a:t>).</a:t>
            </a:r>
          </a:p>
        </p:txBody>
      </p:sp>
      <p:sp>
        <p:nvSpPr>
          <p:cNvPr id="20" name="Rectangle 56"/>
          <p:cNvSpPr>
            <a:spLocks noChangeArrowheads="1"/>
          </p:cNvSpPr>
          <p:nvPr/>
        </p:nvSpPr>
        <p:spPr bwMode="auto">
          <a:xfrm>
            <a:off x="8153400" y="5737394"/>
            <a:ext cx="2438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200" i="1" dirty="0"/>
              <a:t>A child under five dies every five seconds as a direct or indirect result of poor nutrition</a:t>
            </a:r>
          </a:p>
          <a:p>
            <a:r>
              <a:rPr lang="en-US" sz="1200" i="1" dirty="0"/>
              <a:t>(</a:t>
            </a:r>
            <a:r>
              <a:rPr lang="en-US" sz="1200" i="1" dirty="0">
                <a:hlinkClick r:id="rId8"/>
              </a:rPr>
              <a:t>“The State of Food Insecurity in the World, 2002</a:t>
            </a:r>
            <a:r>
              <a:rPr lang="en-US" sz="1200" i="1" dirty="0"/>
              <a:t>).</a:t>
            </a:r>
          </a:p>
        </p:txBody>
      </p:sp>
      <p:grpSp>
        <p:nvGrpSpPr>
          <p:cNvPr id="21" name="Group 45"/>
          <p:cNvGrpSpPr>
            <a:grpSpLocks/>
          </p:cNvGrpSpPr>
          <p:nvPr/>
        </p:nvGrpSpPr>
        <p:grpSpPr bwMode="auto">
          <a:xfrm>
            <a:off x="5032375" y="533400"/>
            <a:ext cx="2743200" cy="2743200"/>
            <a:chOff x="2210" y="336"/>
            <a:chExt cx="1728" cy="1728"/>
          </a:xfrm>
        </p:grpSpPr>
        <p:pic>
          <p:nvPicPr>
            <p:cNvPr id="22" name="Picture 6"/>
            <p:cNvPicPr preferRelativeResize="0">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74" y="336"/>
              <a:ext cx="864" cy="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3"/>
            <p:cNvPicPr preferRelativeResize="0">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74" y="1200"/>
              <a:ext cx="864" cy="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2"/>
            <p:cNvPicPr preferRelativeResize="0">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210" y="336"/>
              <a:ext cx="864" cy="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6"/>
            <p:cNvPicPr preferRelativeResize="0">
              <a:picLocks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210" y="1200"/>
              <a:ext cx="864" cy="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Box 25"/>
            <p:cNvSpPr txBox="1"/>
            <p:nvPr/>
          </p:nvSpPr>
          <p:spPr>
            <a:xfrm>
              <a:off x="2544" y="1056"/>
              <a:ext cx="864" cy="288"/>
            </a:xfrm>
            <a:prstGeom prst="rect">
              <a:avLst/>
            </a:prstGeom>
            <a:solidFill>
              <a:schemeClr val="bg1">
                <a:lumMod val="85000"/>
              </a:schemeClr>
            </a:solidFill>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sz="1200" dirty="0"/>
                <a:t>Loss of goods and services</a:t>
              </a:r>
            </a:p>
          </p:txBody>
        </p:sp>
      </p:grpSp>
      <p:sp>
        <p:nvSpPr>
          <p:cNvPr id="27" name="Right Arrow 26"/>
          <p:cNvSpPr/>
          <p:nvPr/>
        </p:nvSpPr>
        <p:spPr>
          <a:xfrm>
            <a:off x="4343400" y="1600200"/>
            <a:ext cx="1295400"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8" name="Rectangle 47"/>
          <p:cNvSpPr>
            <a:spLocks noChangeArrowheads="1"/>
          </p:cNvSpPr>
          <p:nvPr/>
        </p:nvSpPr>
        <p:spPr bwMode="auto">
          <a:xfrm>
            <a:off x="8077200" y="3822526"/>
            <a:ext cx="23622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sz="1200" i="1" dirty="0">
                <a:solidFill>
                  <a:srgbClr val="FF0000"/>
                </a:solidFill>
              </a:rPr>
              <a:t>This is one billion people for which their nearby environment does not supply enough food already.</a:t>
            </a:r>
          </a:p>
        </p:txBody>
      </p:sp>
      <p:sp>
        <p:nvSpPr>
          <p:cNvPr id="29" name="Right Arrow 28"/>
          <p:cNvSpPr/>
          <p:nvPr/>
        </p:nvSpPr>
        <p:spPr>
          <a:xfrm>
            <a:off x="6934200" y="1600200"/>
            <a:ext cx="1219200"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7" name="Text Box 2"/>
          <p:cNvSpPr txBox="1">
            <a:spLocks noChangeArrowheads="1"/>
          </p:cNvSpPr>
          <p:nvPr/>
        </p:nvSpPr>
        <p:spPr bwMode="auto">
          <a:xfrm>
            <a:off x="1641021" y="4650500"/>
            <a:ext cx="5138558" cy="646331"/>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dirty="0"/>
              <a:t>Ecosystem functions are the same as those that deliver nature’s good and services to humanity</a:t>
            </a:r>
          </a:p>
        </p:txBody>
      </p:sp>
    </p:spTree>
    <p:extLst>
      <p:ext uri="{BB962C8B-B14F-4D97-AF65-F5344CB8AC3E}">
        <p14:creationId xmlns:p14="http://schemas.microsoft.com/office/powerpoint/2010/main" val="189788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par>
                          <p:cTn id="16" fill="hold">
                            <p:stCondLst>
                              <p:cond delay="500"/>
                            </p:stCondLst>
                            <p:childTnLst>
                              <p:par>
                                <p:cTn id="17" presetID="1"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left)">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left)">
                                      <p:cBhvr>
                                        <p:cTn id="32" dur="500"/>
                                        <p:tgtEl>
                                          <p:spTgt spid="29"/>
                                        </p:tgtEl>
                                      </p:cBhvr>
                                    </p:animEffec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2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9"/>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19" grpId="0"/>
      <p:bldP spid="20" grpId="0"/>
      <p:bldP spid="27" grpId="0" animBg="1"/>
      <p:bldP spid="28" grpId="0"/>
      <p:bldP spid="29" grpId="0" animBg="1"/>
      <p:bldP spid="4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10"/>
          <p:cNvPicPr preferRelativeResize="0">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09689" y="5463091"/>
            <a:ext cx="1931106" cy="140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12"/>
          <p:cNvPicPr preferRelativeResize="0">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2" y="4201024"/>
            <a:ext cx="1717200" cy="140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13"/>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6098" y="5463091"/>
            <a:ext cx="1932828" cy="140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5"/>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33117" y="5463091"/>
            <a:ext cx="1932828" cy="1405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33" name="Picture 18"/>
          <p:cNvPicPr preferRelativeResize="0">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24387" y="5463091"/>
            <a:ext cx="1931106" cy="140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4" name="Picture 14"/>
          <p:cNvPicPr preferRelativeResize="0">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141" y="5474181"/>
            <a:ext cx="1717200" cy="140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5" name="Picture 11"/>
          <p:cNvPicPr preferRelativeResize="0">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218" y="-2096"/>
            <a:ext cx="1718731" cy="140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36" name="Picture 7"/>
          <p:cNvPicPr preferRelativeResize="0">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217" y="1389451"/>
            <a:ext cx="1718731" cy="1405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42" name="Picture 4"/>
          <p:cNvPicPr preferRelativeResize="0">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02" y="2795237"/>
            <a:ext cx="1718732" cy="140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Group 1"/>
          <p:cNvGrpSpPr/>
          <p:nvPr/>
        </p:nvGrpSpPr>
        <p:grpSpPr>
          <a:xfrm>
            <a:off x="3422932" y="1417808"/>
            <a:ext cx="1529330" cy="2561783"/>
            <a:chOff x="1898932" y="1417807"/>
            <a:chExt cx="1529330" cy="2561783"/>
          </a:xfrm>
        </p:grpSpPr>
        <p:sp>
          <p:nvSpPr>
            <p:cNvPr id="5" name="Rectangle 4"/>
            <p:cNvSpPr/>
            <p:nvPr/>
          </p:nvSpPr>
          <p:spPr>
            <a:xfrm>
              <a:off x="2871414" y="1417807"/>
              <a:ext cx="540533" cy="461665"/>
            </a:xfrm>
            <a:prstGeom prst="rect">
              <a:avLst/>
            </a:prstGeom>
          </p:spPr>
          <p:txBody>
            <a:bodyPr wrap="none">
              <a:spAutoFit/>
            </a:bodyPr>
            <a:lstStyle/>
            <a:p>
              <a:r>
                <a:rPr lang="en-US" sz="2400" dirty="0"/>
                <a:t>Air</a:t>
              </a:r>
            </a:p>
          </p:txBody>
        </p:sp>
        <p:sp>
          <p:nvSpPr>
            <p:cNvPr id="6" name="Rectangle 5"/>
            <p:cNvSpPr/>
            <p:nvPr/>
          </p:nvSpPr>
          <p:spPr>
            <a:xfrm>
              <a:off x="2458004" y="1969043"/>
              <a:ext cx="953274" cy="461665"/>
            </a:xfrm>
            <a:prstGeom prst="rect">
              <a:avLst/>
            </a:prstGeom>
          </p:spPr>
          <p:txBody>
            <a:bodyPr wrap="none">
              <a:spAutoFit/>
            </a:bodyPr>
            <a:lstStyle/>
            <a:p>
              <a:r>
                <a:rPr lang="en-US" sz="2400" dirty="0"/>
                <a:t>Water</a:t>
              </a:r>
            </a:p>
          </p:txBody>
        </p:sp>
        <p:sp>
          <p:nvSpPr>
            <p:cNvPr id="7" name="Rectangle 6"/>
            <p:cNvSpPr/>
            <p:nvPr/>
          </p:nvSpPr>
          <p:spPr>
            <a:xfrm>
              <a:off x="2621053" y="2514855"/>
              <a:ext cx="807209" cy="461665"/>
            </a:xfrm>
            <a:prstGeom prst="rect">
              <a:avLst/>
            </a:prstGeom>
          </p:spPr>
          <p:txBody>
            <a:bodyPr wrap="none">
              <a:spAutoFit/>
            </a:bodyPr>
            <a:lstStyle/>
            <a:p>
              <a:r>
                <a:rPr lang="en-US" sz="2400" dirty="0"/>
                <a:t>Food</a:t>
              </a:r>
              <a:endParaRPr lang="en-CA" sz="2400" dirty="0"/>
            </a:p>
          </p:txBody>
        </p:sp>
        <p:sp>
          <p:nvSpPr>
            <p:cNvPr id="8" name="Rectangle 7"/>
            <p:cNvSpPr/>
            <p:nvPr/>
          </p:nvSpPr>
          <p:spPr>
            <a:xfrm>
              <a:off x="1898932" y="3047090"/>
              <a:ext cx="1528495" cy="461665"/>
            </a:xfrm>
            <a:prstGeom prst="rect">
              <a:avLst/>
            </a:prstGeom>
          </p:spPr>
          <p:txBody>
            <a:bodyPr wrap="none">
              <a:spAutoFit/>
            </a:bodyPr>
            <a:lstStyle/>
            <a:p>
              <a:r>
                <a:rPr lang="en-US" sz="2400" dirty="0"/>
                <a:t>Recreation</a:t>
              </a:r>
              <a:endParaRPr lang="en-CA" sz="2400" dirty="0"/>
            </a:p>
          </p:txBody>
        </p:sp>
        <p:sp>
          <p:nvSpPr>
            <p:cNvPr id="24" name="Rectangle 23"/>
            <p:cNvSpPr/>
            <p:nvPr/>
          </p:nvSpPr>
          <p:spPr>
            <a:xfrm>
              <a:off x="2037984" y="3517925"/>
              <a:ext cx="1350050" cy="461665"/>
            </a:xfrm>
            <a:prstGeom prst="rect">
              <a:avLst/>
            </a:prstGeom>
          </p:spPr>
          <p:txBody>
            <a:bodyPr wrap="none">
              <a:spAutoFit/>
            </a:bodyPr>
            <a:lstStyle/>
            <a:p>
              <a:r>
                <a:rPr lang="en-US" sz="2400" dirty="0"/>
                <a:t>Medicine</a:t>
              </a:r>
              <a:endParaRPr lang="en-CA" sz="2400" dirty="0"/>
            </a:p>
          </p:txBody>
        </p:sp>
      </p:grpSp>
      <p:grpSp>
        <p:nvGrpSpPr>
          <p:cNvPr id="4" name="Group 3"/>
          <p:cNvGrpSpPr/>
          <p:nvPr/>
        </p:nvGrpSpPr>
        <p:grpSpPr>
          <a:xfrm>
            <a:off x="4912035" y="1648640"/>
            <a:ext cx="5678967" cy="2100118"/>
            <a:chOff x="3388034" y="1648640"/>
            <a:chExt cx="5678967" cy="2100118"/>
          </a:xfrm>
        </p:grpSpPr>
        <p:sp>
          <p:nvSpPr>
            <p:cNvPr id="28" name="TextBox 27"/>
            <p:cNvSpPr txBox="1"/>
            <p:nvPr/>
          </p:nvSpPr>
          <p:spPr bwMode="auto">
            <a:xfrm>
              <a:off x="4962112" y="2326008"/>
              <a:ext cx="4104889" cy="677108"/>
            </a:xfrm>
            <a:prstGeom prst="rect">
              <a:avLst/>
            </a:prstGeom>
            <a:noFill/>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r>
                <a:rPr lang="en-US" sz="2400" dirty="0"/>
                <a:t>US$33 trillion per year</a:t>
              </a:r>
            </a:p>
            <a:p>
              <a:pPr>
                <a:defRPr/>
              </a:pPr>
              <a:r>
                <a:rPr lang="en-US" sz="1400" dirty="0"/>
                <a:t>(</a:t>
              </a:r>
              <a:r>
                <a:rPr lang="en-US" sz="1400" u="sng" dirty="0" err="1">
                  <a:solidFill>
                    <a:srgbClr val="0000FF"/>
                  </a:solidFill>
                </a:rPr>
                <a:t>Constanza</a:t>
              </a:r>
              <a:r>
                <a:rPr lang="en-US" sz="1400" u="sng" dirty="0">
                  <a:solidFill>
                    <a:srgbClr val="0000FF"/>
                  </a:solidFill>
                </a:rPr>
                <a:t> et al., Nature 1997</a:t>
              </a:r>
              <a:r>
                <a:rPr lang="en-US" sz="1400" dirty="0"/>
                <a:t>)</a:t>
              </a:r>
            </a:p>
          </p:txBody>
        </p:sp>
        <p:cxnSp>
          <p:nvCxnSpPr>
            <p:cNvPr id="10" name="Curved Connector 9"/>
            <p:cNvCxnSpPr>
              <a:stCxn id="5" idx="3"/>
              <a:endCxn id="28" idx="1"/>
            </p:cNvCxnSpPr>
            <p:nvPr/>
          </p:nvCxnSpPr>
          <p:spPr>
            <a:xfrm>
              <a:off x="3411947" y="1648640"/>
              <a:ext cx="1550165" cy="1015922"/>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Curved Connector 20"/>
            <p:cNvCxnSpPr>
              <a:stCxn id="8" idx="3"/>
              <a:endCxn id="28" idx="1"/>
            </p:cNvCxnSpPr>
            <p:nvPr/>
          </p:nvCxnSpPr>
          <p:spPr>
            <a:xfrm flipV="1">
              <a:off x="3427427" y="2664562"/>
              <a:ext cx="1534685" cy="613361"/>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Curved Connector 21"/>
            <p:cNvCxnSpPr>
              <a:stCxn id="6" idx="3"/>
              <a:endCxn id="28" idx="1"/>
            </p:cNvCxnSpPr>
            <p:nvPr/>
          </p:nvCxnSpPr>
          <p:spPr>
            <a:xfrm>
              <a:off x="3411278" y="2199876"/>
              <a:ext cx="1550834" cy="464686"/>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3" name="Curved Connector 22"/>
            <p:cNvCxnSpPr>
              <a:stCxn id="7" idx="3"/>
              <a:endCxn id="28" idx="1"/>
            </p:cNvCxnSpPr>
            <p:nvPr/>
          </p:nvCxnSpPr>
          <p:spPr>
            <a:xfrm flipV="1">
              <a:off x="3428262" y="2664562"/>
              <a:ext cx="1533850" cy="81126"/>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5" name="Curved Connector 24"/>
            <p:cNvCxnSpPr>
              <a:stCxn id="24" idx="3"/>
              <a:endCxn id="28" idx="1"/>
            </p:cNvCxnSpPr>
            <p:nvPr/>
          </p:nvCxnSpPr>
          <p:spPr>
            <a:xfrm flipV="1">
              <a:off x="3388034" y="2664562"/>
              <a:ext cx="1574078" cy="1084196"/>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grpSp>
      <p:sp>
        <p:nvSpPr>
          <p:cNvPr id="27" name="Text Box 2"/>
          <p:cNvSpPr txBox="1">
            <a:spLocks noChangeArrowheads="1"/>
          </p:cNvSpPr>
          <p:nvPr/>
        </p:nvSpPr>
        <p:spPr bwMode="auto">
          <a:xfrm>
            <a:off x="4846337" y="285381"/>
            <a:ext cx="4293653" cy="523220"/>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2800" b="1" dirty="0">
                <a:latin typeface="Arial" charset="0"/>
              </a:rPr>
              <a:t>Economic value</a:t>
            </a:r>
            <a:endParaRPr lang="es-ES" sz="2800" b="1" dirty="0">
              <a:latin typeface="Arial" charset="0"/>
            </a:endParaRPr>
          </a:p>
        </p:txBody>
      </p:sp>
      <p:pic>
        <p:nvPicPr>
          <p:cNvPr id="26" name="Picture 12">
            <a:extLst>
              <a:ext uri="{FF2B5EF4-FFF2-40B4-BE49-F238E27FC236}">
                <a16:creationId xmlns:a16="http://schemas.microsoft.com/office/drawing/2014/main" id="{85243E2B-B100-4456-95E7-8BF722F74D3F}"/>
              </a:ext>
            </a:extLst>
          </p:cNvPr>
          <p:cNvPicPr preferRelativeResize="0">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29995" y="5458075"/>
            <a:ext cx="1717200" cy="140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4">
            <a:extLst>
              <a:ext uri="{FF2B5EF4-FFF2-40B4-BE49-F238E27FC236}">
                <a16:creationId xmlns:a16="http://schemas.microsoft.com/office/drawing/2014/main" id="{B11A3496-F10E-498F-BD55-2160BF50713C}"/>
              </a:ext>
            </a:extLst>
          </p:cNvPr>
          <p:cNvPicPr preferRelativeResize="0">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743005" y="5458128"/>
            <a:ext cx="1718732" cy="140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782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extBox 74"/>
          <p:cNvSpPr txBox="1"/>
          <p:nvPr/>
        </p:nvSpPr>
        <p:spPr bwMode="auto">
          <a:xfrm>
            <a:off x="4298162" y="5371865"/>
            <a:ext cx="1371600" cy="246221"/>
          </a:xfrm>
          <a:prstGeom prst="rect">
            <a:avLst/>
          </a:prstGeom>
          <a:noFill/>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sz="1000" dirty="0"/>
              <a:t>Human welfare</a:t>
            </a:r>
          </a:p>
        </p:txBody>
      </p:sp>
      <p:sp>
        <p:nvSpPr>
          <p:cNvPr id="74" name="Right Arrow 73"/>
          <p:cNvSpPr/>
          <p:nvPr/>
        </p:nvSpPr>
        <p:spPr>
          <a:xfrm rot="5400000">
            <a:off x="4617017" y="4739955"/>
            <a:ext cx="685800"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3" name="TextBox 72"/>
          <p:cNvSpPr txBox="1"/>
          <p:nvPr/>
        </p:nvSpPr>
        <p:spPr bwMode="auto">
          <a:xfrm>
            <a:off x="4252199" y="4322809"/>
            <a:ext cx="1371600" cy="400110"/>
          </a:xfrm>
          <a:prstGeom prst="rect">
            <a:avLst/>
          </a:prstGeom>
          <a:noFill/>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sz="1000" dirty="0"/>
              <a:t>Production of goods and services</a:t>
            </a:r>
          </a:p>
        </p:txBody>
      </p:sp>
      <p:sp>
        <p:nvSpPr>
          <p:cNvPr id="71" name="Oval 70"/>
          <p:cNvSpPr/>
          <p:nvPr/>
        </p:nvSpPr>
        <p:spPr>
          <a:xfrm>
            <a:off x="3838334" y="1996165"/>
            <a:ext cx="2152485" cy="1833949"/>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0" y="0"/>
            <a:ext cx="12192000" cy="376238"/>
          </a:xfrm>
          <a:prstGeom prst="rect">
            <a:avLst/>
          </a:prstGeom>
          <a:solidFill>
            <a:schemeClr val="bg1">
              <a:lumMod val="75000"/>
            </a:schemeClr>
          </a:solidFill>
          <a:ln>
            <a:solidFill>
              <a:schemeClr val="bg1">
                <a:lumMod val="75000"/>
              </a:schemeClr>
            </a:solidFill>
          </a:ln>
        </p:spPr>
        <p:txBody>
          <a:bodyPr wrap="square">
            <a:spAutoFit/>
          </a:bodyPr>
          <a:lstStyle/>
          <a:p>
            <a:pPr algn="ctr">
              <a:defRPr/>
            </a:pPr>
            <a:r>
              <a:rPr lang="en-US" dirty="0"/>
              <a:t>Summary</a:t>
            </a:r>
          </a:p>
        </p:txBody>
      </p:sp>
      <p:grpSp>
        <p:nvGrpSpPr>
          <p:cNvPr id="76" name="Group 75"/>
          <p:cNvGrpSpPr/>
          <p:nvPr/>
        </p:nvGrpSpPr>
        <p:grpSpPr>
          <a:xfrm>
            <a:off x="4136413" y="2411899"/>
            <a:ext cx="1330170" cy="1068224"/>
            <a:chOff x="2612413" y="2411899"/>
            <a:chExt cx="1330170" cy="1068224"/>
          </a:xfrm>
        </p:grpSpPr>
        <p:cxnSp>
          <p:nvCxnSpPr>
            <p:cNvPr id="9" name="Straight Connector 8"/>
            <p:cNvCxnSpPr/>
            <p:nvPr/>
          </p:nvCxnSpPr>
          <p:spPr>
            <a:xfrm>
              <a:off x="3028183" y="2411899"/>
              <a:ext cx="0" cy="914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3028183" y="3326299"/>
              <a:ext cx="9144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275714" y="3326235"/>
              <a:ext cx="450444" cy="153888"/>
            </a:xfrm>
            <a:prstGeom prst="rect">
              <a:avLst/>
            </a:prstGeom>
            <a:noFill/>
          </p:spPr>
          <p:txBody>
            <a:bodyPr wrap="none" lIns="0" tIns="0" rIns="0" bIns="0" rtlCol="0">
              <a:spAutoFit/>
            </a:bodyPr>
            <a:lstStyle/>
            <a:p>
              <a:r>
                <a:rPr lang="en-US" sz="1000" dirty="0"/>
                <a:t>Richness</a:t>
              </a:r>
            </a:p>
          </p:txBody>
        </p:sp>
        <p:sp>
          <p:nvSpPr>
            <p:cNvPr id="18" name="TextBox 17"/>
            <p:cNvSpPr txBox="1"/>
            <p:nvPr/>
          </p:nvSpPr>
          <p:spPr>
            <a:xfrm rot="16200000">
              <a:off x="2414442" y="2715210"/>
              <a:ext cx="703719" cy="307777"/>
            </a:xfrm>
            <a:prstGeom prst="rect">
              <a:avLst/>
            </a:prstGeom>
            <a:noFill/>
          </p:spPr>
          <p:txBody>
            <a:bodyPr wrap="none" lIns="0" tIns="0" rIns="0" bIns="0" rtlCol="0">
              <a:spAutoFit/>
            </a:bodyPr>
            <a:lstStyle/>
            <a:p>
              <a:pPr algn="ctr"/>
              <a:r>
                <a:rPr lang="en-US" sz="1000" dirty="0"/>
                <a:t>Functioning</a:t>
              </a:r>
            </a:p>
            <a:p>
              <a:pPr algn="ctr"/>
              <a:r>
                <a:rPr lang="en-US" sz="1000" dirty="0"/>
                <a:t>(Productivity)</a:t>
              </a:r>
            </a:p>
          </p:txBody>
        </p:sp>
      </p:grpSp>
      <p:grpSp>
        <p:nvGrpSpPr>
          <p:cNvPr id="77" name="Group 76"/>
          <p:cNvGrpSpPr/>
          <p:nvPr/>
        </p:nvGrpSpPr>
        <p:grpSpPr>
          <a:xfrm>
            <a:off x="4669220" y="2765419"/>
            <a:ext cx="1224399" cy="718279"/>
            <a:chOff x="3145219" y="2765418"/>
            <a:chExt cx="1224399" cy="718279"/>
          </a:xfrm>
        </p:grpSpPr>
        <p:sp>
          <p:nvSpPr>
            <p:cNvPr id="12" name="Freeform 11"/>
            <p:cNvSpPr/>
            <p:nvPr/>
          </p:nvSpPr>
          <p:spPr>
            <a:xfrm rot="12251394">
              <a:off x="3145219" y="2765418"/>
              <a:ext cx="686151" cy="718279"/>
            </a:xfrm>
            <a:custGeom>
              <a:avLst/>
              <a:gdLst>
                <a:gd name="connsiteX0" fmla="*/ 0 w 384397"/>
                <a:gd name="connsiteY0" fmla="*/ 902752 h 902752"/>
                <a:gd name="connsiteX1" fmla="*/ 320331 w 384397"/>
                <a:gd name="connsiteY1" fmla="*/ 524178 h 902752"/>
                <a:gd name="connsiteX2" fmla="*/ 384397 w 384397"/>
                <a:gd name="connsiteY2" fmla="*/ 0 h 902752"/>
                <a:gd name="connsiteX0" fmla="*/ 0 w 384397"/>
                <a:gd name="connsiteY0" fmla="*/ 902752 h 902752"/>
                <a:gd name="connsiteX1" fmla="*/ 279021 w 384397"/>
                <a:gd name="connsiteY1" fmla="*/ 508855 h 902752"/>
                <a:gd name="connsiteX2" fmla="*/ 384397 w 384397"/>
                <a:gd name="connsiteY2" fmla="*/ 0 h 902752"/>
                <a:gd name="connsiteX0" fmla="*/ 0 w 384397"/>
                <a:gd name="connsiteY0" fmla="*/ 902752 h 902752"/>
                <a:gd name="connsiteX1" fmla="*/ 215846 w 384397"/>
                <a:gd name="connsiteY1" fmla="*/ 578713 h 902752"/>
                <a:gd name="connsiteX2" fmla="*/ 384397 w 384397"/>
                <a:gd name="connsiteY2" fmla="*/ 0 h 902752"/>
                <a:gd name="connsiteX0" fmla="*/ 0 w 405893"/>
                <a:gd name="connsiteY0" fmla="*/ 826067 h 826067"/>
                <a:gd name="connsiteX1" fmla="*/ 237342 w 405893"/>
                <a:gd name="connsiteY1" fmla="*/ 578713 h 826067"/>
                <a:gd name="connsiteX2" fmla="*/ 405893 w 405893"/>
                <a:gd name="connsiteY2" fmla="*/ 0 h 826067"/>
                <a:gd name="connsiteX0" fmla="*/ 0 w 405893"/>
                <a:gd name="connsiteY0" fmla="*/ 826067 h 826067"/>
                <a:gd name="connsiteX1" fmla="*/ 405893 w 405893"/>
                <a:gd name="connsiteY1" fmla="*/ 0 h 826067"/>
                <a:gd name="connsiteX0" fmla="*/ 0 w 405893"/>
                <a:gd name="connsiteY0" fmla="*/ 826067 h 826067"/>
                <a:gd name="connsiteX1" fmla="*/ 405893 w 405893"/>
                <a:gd name="connsiteY1" fmla="*/ 0 h 826067"/>
                <a:gd name="connsiteX0" fmla="*/ 0 w 405893"/>
                <a:gd name="connsiteY0" fmla="*/ 826067 h 826067"/>
                <a:gd name="connsiteX1" fmla="*/ 405893 w 405893"/>
                <a:gd name="connsiteY1" fmla="*/ 0 h 826067"/>
              </a:gdLst>
              <a:ahLst/>
              <a:cxnLst>
                <a:cxn ang="0">
                  <a:pos x="connsiteX0" y="connsiteY0"/>
                </a:cxn>
                <a:cxn ang="0">
                  <a:pos x="connsiteX1" y="connsiteY1"/>
                </a:cxn>
              </a:cxnLst>
              <a:rect l="l" t="t" r="r" b="b"/>
              <a:pathLst>
                <a:path w="405893" h="826067">
                  <a:moveTo>
                    <a:pt x="0" y="826067"/>
                  </a:moveTo>
                  <a:cubicBezTo>
                    <a:pt x="172962" y="664677"/>
                    <a:pt x="311991" y="503552"/>
                    <a:pt x="405893" y="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718799" y="2793502"/>
              <a:ext cx="650819" cy="153888"/>
            </a:xfrm>
            <a:prstGeom prst="rect">
              <a:avLst/>
            </a:prstGeom>
            <a:noFill/>
          </p:spPr>
          <p:txBody>
            <a:bodyPr wrap="none" lIns="0" tIns="0" rIns="0" bIns="0" rtlCol="0">
              <a:spAutoFit/>
            </a:bodyPr>
            <a:lstStyle/>
            <a:p>
              <a:pPr algn="r"/>
              <a:r>
                <a:rPr lang="en-US" sz="1000" dirty="0"/>
                <a:t>Experiments</a:t>
              </a:r>
            </a:p>
          </p:txBody>
        </p:sp>
      </p:grpSp>
      <p:grpSp>
        <p:nvGrpSpPr>
          <p:cNvPr id="86" name="Group 85"/>
          <p:cNvGrpSpPr/>
          <p:nvPr/>
        </p:nvGrpSpPr>
        <p:grpSpPr>
          <a:xfrm>
            <a:off x="4547815" y="2319196"/>
            <a:ext cx="465228" cy="988661"/>
            <a:chOff x="3023815" y="2319195"/>
            <a:chExt cx="465228" cy="988661"/>
          </a:xfrm>
        </p:grpSpPr>
        <p:sp>
          <p:nvSpPr>
            <p:cNvPr id="11" name="Freeform 10"/>
            <p:cNvSpPr/>
            <p:nvPr/>
          </p:nvSpPr>
          <p:spPr>
            <a:xfrm>
              <a:off x="3023815" y="2459835"/>
              <a:ext cx="298179" cy="848021"/>
            </a:xfrm>
            <a:custGeom>
              <a:avLst/>
              <a:gdLst>
                <a:gd name="connsiteX0" fmla="*/ 0 w 384397"/>
                <a:gd name="connsiteY0" fmla="*/ 902752 h 902752"/>
                <a:gd name="connsiteX1" fmla="*/ 320331 w 384397"/>
                <a:gd name="connsiteY1" fmla="*/ 524178 h 902752"/>
                <a:gd name="connsiteX2" fmla="*/ 384397 w 384397"/>
                <a:gd name="connsiteY2" fmla="*/ 0 h 902752"/>
                <a:gd name="connsiteX0" fmla="*/ 0 w 384397"/>
                <a:gd name="connsiteY0" fmla="*/ 1061150 h 1061150"/>
                <a:gd name="connsiteX1" fmla="*/ 320331 w 384397"/>
                <a:gd name="connsiteY1" fmla="*/ 524178 h 1061150"/>
                <a:gd name="connsiteX2" fmla="*/ 384397 w 384397"/>
                <a:gd name="connsiteY2" fmla="*/ 0 h 1061150"/>
                <a:gd name="connsiteX0" fmla="*/ 0 w 384397"/>
                <a:gd name="connsiteY0" fmla="*/ 1061150 h 1061150"/>
                <a:gd name="connsiteX1" fmla="*/ 320331 w 384397"/>
                <a:gd name="connsiteY1" fmla="*/ 524178 h 1061150"/>
                <a:gd name="connsiteX2" fmla="*/ 384397 w 384397"/>
                <a:gd name="connsiteY2" fmla="*/ 0 h 1061150"/>
                <a:gd name="connsiteX0" fmla="*/ 0 w 337579"/>
                <a:gd name="connsiteY0" fmla="*/ 1074923 h 1074923"/>
                <a:gd name="connsiteX1" fmla="*/ 320331 w 337579"/>
                <a:gd name="connsiteY1" fmla="*/ 537951 h 1074923"/>
                <a:gd name="connsiteX2" fmla="*/ 297034 w 337579"/>
                <a:gd name="connsiteY2" fmla="*/ 0 h 1074923"/>
                <a:gd name="connsiteX0" fmla="*/ 0 w 297066"/>
                <a:gd name="connsiteY0" fmla="*/ 1074923 h 1074923"/>
                <a:gd name="connsiteX1" fmla="*/ 250440 w 297066"/>
                <a:gd name="connsiteY1" fmla="*/ 537950 h 1074923"/>
                <a:gd name="connsiteX2" fmla="*/ 297034 w 297066"/>
                <a:gd name="connsiteY2" fmla="*/ 0 h 1074923"/>
                <a:gd name="connsiteX0" fmla="*/ 0 w 297034"/>
                <a:gd name="connsiteY0" fmla="*/ 1074923 h 1074923"/>
                <a:gd name="connsiteX1" fmla="*/ 297034 w 297034"/>
                <a:gd name="connsiteY1" fmla="*/ 0 h 1074923"/>
                <a:gd name="connsiteX0" fmla="*/ 0 w 297500"/>
                <a:gd name="connsiteY0" fmla="*/ 1074923 h 1074923"/>
                <a:gd name="connsiteX1" fmla="*/ 297034 w 297500"/>
                <a:gd name="connsiteY1" fmla="*/ 0 h 1074923"/>
                <a:gd name="connsiteX0" fmla="*/ 0 w 298179"/>
                <a:gd name="connsiteY0" fmla="*/ 1074923 h 1074923"/>
                <a:gd name="connsiteX1" fmla="*/ 297034 w 298179"/>
                <a:gd name="connsiteY1" fmla="*/ 0 h 1074923"/>
              </a:gdLst>
              <a:ahLst/>
              <a:cxnLst>
                <a:cxn ang="0">
                  <a:pos x="connsiteX0" y="connsiteY0"/>
                </a:cxn>
                <a:cxn ang="0">
                  <a:pos x="connsiteX1" y="connsiteY1"/>
                </a:cxn>
              </a:cxnLst>
              <a:rect l="l" t="t" r="r" b="b"/>
              <a:pathLst>
                <a:path w="298179" h="1074923">
                  <a:moveTo>
                    <a:pt x="0" y="1074923"/>
                  </a:moveTo>
                  <a:cubicBezTo>
                    <a:pt x="232968" y="702840"/>
                    <a:pt x="308683" y="558027"/>
                    <a:pt x="297034" y="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125161" y="2319195"/>
              <a:ext cx="363882" cy="153888"/>
            </a:xfrm>
            <a:prstGeom prst="rect">
              <a:avLst/>
            </a:prstGeom>
            <a:noFill/>
          </p:spPr>
          <p:txBody>
            <a:bodyPr wrap="none" lIns="0" tIns="0" rIns="0" bIns="0" rtlCol="0">
              <a:spAutoFit/>
            </a:bodyPr>
            <a:lstStyle/>
            <a:p>
              <a:r>
                <a:rPr lang="en-US" sz="1000" dirty="0"/>
                <a:t>Nature</a:t>
              </a:r>
            </a:p>
          </p:txBody>
        </p:sp>
      </p:grpSp>
      <p:grpSp>
        <p:nvGrpSpPr>
          <p:cNvPr id="78" name="Group 77"/>
          <p:cNvGrpSpPr/>
          <p:nvPr/>
        </p:nvGrpSpPr>
        <p:grpSpPr>
          <a:xfrm>
            <a:off x="5893618" y="2870446"/>
            <a:ext cx="1584584" cy="914962"/>
            <a:chOff x="4369618" y="2870446"/>
            <a:chExt cx="1584584" cy="914962"/>
          </a:xfrm>
        </p:grpSpPr>
        <p:cxnSp>
          <p:nvCxnSpPr>
            <p:cNvPr id="22" name="Curved Connector 21"/>
            <p:cNvCxnSpPr>
              <a:stCxn id="19" idx="3"/>
              <a:endCxn id="23" idx="1"/>
            </p:cNvCxnSpPr>
            <p:nvPr/>
          </p:nvCxnSpPr>
          <p:spPr>
            <a:xfrm>
              <a:off x="4369618" y="2870446"/>
              <a:ext cx="1161070" cy="791852"/>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530688" y="3539187"/>
              <a:ext cx="423514" cy="246221"/>
            </a:xfrm>
            <a:prstGeom prst="rect">
              <a:avLst/>
            </a:prstGeom>
            <a:noFill/>
          </p:spPr>
          <p:txBody>
            <a:bodyPr wrap="none" rtlCol="0">
              <a:spAutoFit/>
            </a:bodyPr>
            <a:lstStyle/>
            <a:p>
              <a:r>
                <a:rPr lang="en-US" sz="1000" dirty="0"/>
                <a:t>Why</a:t>
              </a:r>
            </a:p>
          </p:txBody>
        </p:sp>
      </p:grpSp>
      <p:grpSp>
        <p:nvGrpSpPr>
          <p:cNvPr id="81" name="Group 80"/>
          <p:cNvGrpSpPr/>
          <p:nvPr/>
        </p:nvGrpSpPr>
        <p:grpSpPr>
          <a:xfrm>
            <a:off x="5893618" y="1709588"/>
            <a:ext cx="2052830" cy="1160858"/>
            <a:chOff x="4369618" y="1709588"/>
            <a:chExt cx="2052830" cy="1160858"/>
          </a:xfrm>
        </p:grpSpPr>
        <p:sp>
          <p:nvSpPr>
            <p:cNvPr id="26" name="TextBox 25"/>
            <p:cNvSpPr txBox="1"/>
            <p:nvPr/>
          </p:nvSpPr>
          <p:spPr>
            <a:xfrm>
              <a:off x="5485956" y="1709588"/>
              <a:ext cx="936492" cy="553998"/>
            </a:xfrm>
            <a:prstGeom prst="rect">
              <a:avLst/>
            </a:prstGeom>
            <a:noFill/>
          </p:spPr>
          <p:txBody>
            <a:bodyPr wrap="square" rtlCol="0">
              <a:spAutoFit/>
            </a:bodyPr>
            <a:lstStyle/>
            <a:p>
              <a:r>
                <a:rPr lang="en-US" sz="1000" dirty="0"/>
                <a:t>What factors </a:t>
              </a:r>
            </a:p>
            <a:p>
              <a:r>
                <a:rPr lang="en-US" sz="1000" dirty="0"/>
                <a:t>Influence such relationship</a:t>
              </a:r>
            </a:p>
          </p:txBody>
        </p:sp>
        <p:cxnSp>
          <p:nvCxnSpPr>
            <p:cNvPr id="27" name="Curved Connector 26"/>
            <p:cNvCxnSpPr>
              <a:stCxn id="19" idx="3"/>
              <a:endCxn id="26" idx="1"/>
            </p:cNvCxnSpPr>
            <p:nvPr/>
          </p:nvCxnSpPr>
          <p:spPr>
            <a:xfrm flipV="1">
              <a:off x="4369618" y="1986587"/>
              <a:ext cx="1116338" cy="883859"/>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0" name="Group 79"/>
          <p:cNvGrpSpPr/>
          <p:nvPr/>
        </p:nvGrpSpPr>
        <p:grpSpPr>
          <a:xfrm>
            <a:off x="7478202" y="3662299"/>
            <a:ext cx="1676562" cy="369331"/>
            <a:chOff x="5954202" y="3662298"/>
            <a:chExt cx="1676562" cy="369331"/>
          </a:xfrm>
        </p:grpSpPr>
        <p:sp>
          <p:nvSpPr>
            <p:cNvPr id="33" name="TextBox 32"/>
            <p:cNvSpPr txBox="1"/>
            <p:nvPr/>
          </p:nvSpPr>
          <p:spPr>
            <a:xfrm>
              <a:off x="6407823" y="3785408"/>
              <a:ext cx="1222941" cy="246221"/>
            </a:xfrm>
            <a:prstGeom prst="rect">
              <a:avLst/>
            </a:prstGeom>
            <a:noFill/>
          </p:spPr>
          <p:txBody>
            <a:bodyPr wrap="square" rtlCol="0">
              <a:spAutoFit/>
            </a:bodyPr>
            <a:lstStyle/>
            <a:p>
              <a:r>
                <a:rPr lang="en-US" sz="1000" dirty="0"/>
                <a:t>Sampling effect</a:t>
              </a:r>
            </a:p>
          </p:txBody>
        </p:sp>
        <p:cxnSp>
          <p:nvCxnSpPr>
            <p:cNvPr id="34" name="Curved Connector 33"/>
            <p:cNvCxnSpPr>
              <a:stCxn id="23" idx="3"/>
              <a:endCxn id="33" idx="1"/>
            </p:cNvCxnSpPr>
            <p:nvPr/>
          </p:nvCxnSpPr>
          <p:spPr>
            <a:xfrm>
              <a:off x="5954202" y="3662298"/>
              <a:ext cx="453621" cy="246221"/>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9" name="Group 78"/>
          <p:cNvGrpSpPr/>
          <p:nvPr/>
        </p:nvGrpSpPr>
        <p:grpSpPr>
          <a:xfrm>
            <a:off x="7478203" y="3228024"/>
            <a:ext cx="1691187" cy="434275"/>
            <a:chOff x="5954202" y="3228023"/>
            <a:chExt cx="1691187" cy="434275"/>
          </a:xfrm>
        </p:grpSpPr>
        <p:sp>
          <p:nvSpPr>
            <p:cNvPr id="32" name="TextBox 31"/>
            <p:cNvSpPr txBox="1"/>
            <p:nvPr/>
          </p:nvSpPr>
          <p:spPr>
            <a:xfrm>
              <a:off x="6422448" y="3228023"/>
              <a:ext cx="1222941" cy="246221"/>
            </a:xfrm>
            <a:prstGeom prst="rect">
              <a:avLst/>
            </a:prstGeom>
            <a:noFill/>
          </p:spPr>
          <p:txBody>
            <a:bodyPr wrap="square" rtlCol="0">
              <a:spAutoFit/>
            </a:bodyPr>
            <a:lstStyle/>
            <a:p>
              <a:r>
                <a:rPr lang="en-US" sz="1000" dirty="0"/>
                <a:t>Complementarity</a:t>
              </a:r>
            </a:p>
          </p:txBody>
        </p:sp>
        <p:cxnSp>
          <p:nvCxnSpPr>
            <p:cNvPr id="37" name="Curved Connector 36"/>
            <p:cNvCxnSpPr>
              <a:stCxn id="23" idx="3"/>
              <a:endCxn id="32" idx="1"/>
            </p:cNvCxnSpPr>
            <p:nvPr/>
          </p:nvCxnSpPr>
          <p:spPr>
            <a:xfrm flipV="1">
              <a:off x="5954202" y="3351134"/>
              <a:ext cx="468246" cy="311164"/>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4" name="Group 83"/>
          <p:cNvGrpSpPr/>
          <p:nvPr/>
        </p:nvGrpSpPr>
        <p:grpSpPr>
          <a:xfrm>
            <a:off x="7946449" y="1986587"/>
            <a:ext cx="1707581" cy="299076"/>
            <a:chOff x="6422448" y="1986587"/>
            <a:chExt cx="1707581" cy="299076"/>
          </a:xfrm>
        </p:grpSpPr>
        <p:sp>
          <p:nvSpPr>
            <p:cNvPr id="43" name="TextBox 42"/>
            <p:cNvSpPr txBox="1"/>
            <p:nvPr/>
          </p:nvSpPr>
          <p:spPr>
            <a:xfrm>
              <a:off x="6907088" y="2039442"/>
              <a:ext cx="1222941" cy="246221"/>
            </a:xfrm>
            <a:prstGeom prst="rect">
              <a:avLst/>
            </a:prstGeom>
            <a:noFill/>
          </p:spPr>
          <p:txBody>
            <a:bodyPr wrap="square" rtlCol="0">
              <a:spAutoFit/>
            </a:bodyPr>
            <a:lstStyle/>
            <a:p>
              <a:r>
                <a:rPr lang="en-US" sz="1000" dirty="0"/>
                <a:t>Disturbances</a:t>
              </a:r>
            </a:p>
          </p:txBody>
        </p:sp>
        <p:cxnSp>
          <p:nvCxnSpPr>
            <p:cNvPr id="44" name="Curved Connector 43"/>
            <p:cNvCxnSpPr>
              <a:stCxn id="26" idx="3"/>
              <a:endCxn id="43" idx="1"/>
            </p:cNvCxnSpPr>
            <p:nvPr/>
          </p:nvCxnSpPr>
          <p:spPr>
            <a:xfrm>
              <a:off x="6422448" y="1986587"/>
              <a:ext cx="484640" cy="175966"/>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2" name="Group 81"/>
          <p:cNvGrpSpPr/>
          <p:nvPr/>
        </p:nvGrpSpPr>
        <p:grpSpPr>
          <a:xfrm>
            <a:off x="7946448" y="1271343"/>
            <a:ext cx="2020840" cy="715245"/>
            <a:chOff x="6422448" y="1271342"/>
            <a:chExt cx="2020840" cy="715245"/>
          </a:xfrm>
        </p:grpSpPr>
        <p:sp>
          <p:nvSpPr>
            <p:cNvPr id="42" name="TextBox 41"/>
            <p:cNvSpPr txBox="1"/>
            <p:nvPr/>
          </p:nvSpPr>
          <p:spPr>
            <a:xfrm>
              <a:off x="6921713" y="1271342"/>
              <a:ext cx="1521575" cy="246221"/>
            </a:xfrm>
            <a:prstGeom prst="rect">
              <a:avLst/>
            </a:prstGeom>
            <a:noFill/>
          </p:spPr>
          <p:txBody>
            <a:bodyPr wrap="square" rtlCol="0">
              <a:spAutoFit/>
            </a:bodyPr>
            <a:lstStyle/>
            <a:p>
              <a:r>
                <a:rPr lang="en-US" sz="1000" dirty="0"/>
                <a:t>History of colonization</a:t>
              </a:r>
            </a:p>
          </p:txBody>
        </p:sp>
        <p:cxnSp>
          <p:nvCxnSpPr>
            <p:cNvPr id="45" name="Curved Connector 44"/>
            <p:cNvCxnSpPr>
              <a:stCxn id="26" idx="3"/>
              <a:endCxn id="42" idx="1"/>
            </p:cNvCxnSpPr>
            <p:nvPr/>
          </p:nvCxnSpPr>
          <p:spPr>
            <a:xfrm flipV="1">
              <a:off x="6422448" y="1394453"/>
              <a:ext cx="499265" cy="592134"/>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3" name="Group 82"/>
          <p:cNvGrpSpPr/>
          <p:nvPr/>
        </p:nvGrpSpPr>
        <p:grpSpPr>
          <a:xfrm>
            <a:off x="7946448" y="1671183"/>
            <a:ext cx="2382330" cy="315404"/>
            <a:chOff x="6422448" y="1671183"/>
            <a:chExt cx="2382330" cy="315404"/>
          </a:xfrm>
        </p:grpSpPr>
        <p:sp>
          <p:nvSpPr>
            <p:cNvPr id="49" name="TextBox 48"/>
            <p:cNvSpPr txBox="1"/>
            <p:nvPr/>
          </p:nvSpPr>
          <p:spPr>
            <a:xfrm>
              <a:off x="6921713" y="1671183"/>
              <a:ext cx="1883065" cy="246221"/>
            </a:xfrm>
            <a:prstGeom prst="rect">
              <a:avLst/>
            </a:prstGeom>
            <a:noFill/>
          </p:spPr>
          <p:txBody>
            <a:bodyPr wrap="square" rtlCol="0">
              <a:spAutoFit/>
            </a:bodyPr>
            <a:lstStyle/>
            <a:p>
              <a:r>
                <a:rPr lang="en-US" sz="1000" dirty="0"/>
                <a:t>Habitat heterogeneity</a:t>
              </a:r>
            </a:p>
          </p:txBody>
        </p:sp>
        <p:cxnSp>
          <p:nvCxnSpPr>
            <p:cNvPr id="50" name="Curved Connector 49"/>
            <p:cNvCxnSpPr>
              <a:stCxn id="26" idx="3"/>
              <a:endCxn id="49" idx="1"/>
            </p:cNvCxnSpPr>
            <p:nvPr/>
          </p:nvCxnSpPr>
          <p:spPr>
            <a:xfrm flipV="1">
              <a:off x="6422448" y="1794294"/>
              <a:ext cx="499265" cy="192293"/>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5" name="Group 84"/>
          <p:cNvGrpSpPr/>
          <p:nvPr/>
        </p:nvGrpSpPr>
        <p:grpSpPr>
          <a:xfrm>
            <a:off x="7946449" y="1986587"/>
            <a:ext cx="2136055" cy="759936"/>
            <a:chOff x="6422448" y="1986587"/>
            <a:chExt cx="2136055" cy="759936"/>
          </a:xfrm>
        </p:grpSpPr>
        <p:sp>
          <p:nvSpPr>
            <p:cNvPr id="51" name="TextBox 50"/>
            <p:cNvSpPr txBox="1"/>
            <p:nvPr/>
          </p:nvSpPr>
          <p:spPr>
            <a:xfrm>
              <a:off x="6945493" y="2500302"/>
              <a:ext cx="1613010" cy="246221"/>
            </a:xfrm>
            <a:prstGeom prst="rect">
              <a:avLst/>
            </a:prstGeom>
            <a:noFill/>
          </p:spPr>
          <p:txBody>
            <a:bodyPr wrap="square" rtlCol="0">
              <a:spAutoFit/>
            </a:bodyPr>
            <a:lstStyle/>
            <a:p>
              <a:r>
                <a:rPr lang="en-US" sz="1000" dirty="0"/>
                <a:t>Ecological interactions</a:t>
              </a:r>
            </a:p>
          </p:txBody>
        </p:sp>
        <p:cxnSp>
          <p:nvCxnSpPr>
            <p:cNvPr id="52" name="Curved Connector 51"/>
            <p:cNvCxnSpPr>
              <a:stCxn id="26" idx="3"/>
              <a:endCxn id="51" idx="1"/>
            </p:cNvCxnSpPr>
            <p:nvPr/>
          </p:nvCxnSpPr>
          <p:spPr>
            <a:xfrm>
              <a:off x="6422448" y="1986587"/>
              <a:ext cx="523045" cy="636826"/>
            </a:xfrm>
            <a:prstGeom prst="curvedConnector3">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59" name="Straight Arrow Connector 58"/>
          <p:cNvCxnSpPr/>
          <p:nvPr/>
        </p:nvCxnSpPr>
        <p:spPr>
          <a:xfrm>
            <a:off x="8891948" y="2208853"/>
            <a:ext cx="0" cy="347484"/>
          </a:xfrm>
          <a:prstGeom prst="straightConnector1">
            <a:avLst/>
          </a:prstGeom>
          <a:ln w="38100">
            <a:solidFill>
              <a:srgbClr val="FA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87" name="Group 86"/>
          <p:cNvGrpSpPr/>
          <p:nvPr/>
        </p:nvGrpSpPr>
        <p:grpSpPr>
          <a:xfrm>
            <a:off x="3270046" y="1438755"/>
            <a:ext cx="1561056" cy="880441"/>
            <a:chOff x="1746046" y="1438754"/>
            <a:chExt cx="1561056" cy="880441"/>
          </a:xfrm>
        </p:grpSpPr>
        <p:cxnSp>
          <p:nvCxnSpPr>
            <p:cNvPr id="21" name="Curved Connector 20"/>
            <p:cNvCxnSpPr>
              <a:stCxn id="20" idx="0"/>
              <a:endCxn id="65" idx="3"/>
            </p:cNvCxnSpPr>
            <p:nvPr/>
          </p:nvCxnSpPr>
          <p:spPr>
            <a:xfrm rot="16200000" flipV="1">
              <a:off x="2693099" y="1705192"/>
              <a:ext cx="603442" cy="624564"/>
            </a:xfrm>
            <a:prstGeom prst="curvedConnector2">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5" name="TextBox 64"/>
            <p:cNvSpPr txBox="1"/>
            <p:nvPr/>
          </p:nvSpPr>
          <p:spPr>
            <a:xfrm>
              <a:off x="1746046" y="1438754"/>
              <a:ext cx="936492" cy="553998"/>
            </a:xfrm>
            <a:prstGeom prst="rect">
              <a:avLst/>
            </a:prstGeom>
            <a:noFill/>
          </p:spPr>
          <p:txBody>
            <a:bodyPr wrap="square" rtlCol="0">
              <a:spAutoFit/>
            </a:bodyPr>
            <a:lstStyle/>
            <a:p>
              <a:pPr algn="ctr"/>
              <a:r>
                <a:rPr lang="en-US" sz="1000" dirty="0"/>
                <a:t>What factors </a:t>
              </a:r>
            </a:p>
            <a:p>
              <a:pPr algn="ctr"/>
              <a:r>
                <a:rPr lang="en-US" sz="1000" dirty="0"/>
                <a:t>Influence such relationship</a:t>
              </a:r>
            </a:p>
          </p:txBody>
        </p:sp>
      </p:grpSp>
      <p:grpSp>
        <p:nvGrpSpPr>
          <p:cNvPr id="88" name="Group 87"/>
          <p:cNvGrpSpPr/>
          <p:nvPr/>
        </p:nvGrpSpPr>
        <p:grpSpPr>
          <a:xfrm>
            <a:off x="1671809" y="1589501"/>
            <a:ext cx="1598239" cy="246221"/>
            <a:chOff x="147808" y="1589500"/>
            <a:chExt cx="1598239" cy="246221"/>
          </a:xfrm>
        </p:grpSpPr>
        <p:sp>
          <p:nvSpPr>
            <p:cNvPr id="64" name="TextBox 63"/>
            <p:cNvSpPr txBox="1"/>
            <p:nvPr/>
          </p:nvSpPr>
          <p:spPr>
            <a:xfrm>
              <a:off x="147808" y="1589500"/>
              <a:ext cx="1244231" cy="246221"/>
            </a:xfrm>
            <a:prstGeom prst="rect">
              <a:avLst/>
            </a:prstGeom>
            <a:noFill/>
          </p:spPr>
          <p:txBody>
            <a:bodyPr wrap="square" rtlCol="0">
              <a:spAutoFit/>
            </a:bodyPr>
            <a:lstStyle/>
            <a:p>
              <a:pPr algn="ctr"/>
              <a:r>
                <a:rPr lang="en-US" sz="1000" dirty="0"/>
                <a:t>Human population</a:t>
              </a:r>
            </a:p>
          </p:txBody>
        </p:sp>
        <p:cxnSp>
          <p:nvCxnSpPr>
            <p:cNvPr id="66" name="Curved Connector 65"/>
            <p:cNvCxnSpPr>
              <a:stCxn id="65" idx="1"/>
              <a:endCxn id="64" idx="3"/>
            </p:cNvCxnSpPr>
            <p:nvPr/>
          </p:nvCxnSpPr>
          <p:spPr>
            <a:xfrm rot="10800000">
              <a:off x="1392040" y="1712611"/>
              <a:ext cx="354007" cy="3142"/>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2" name="Right Arrow 71"/>
          <p:cNvSpPr/>
          <p:nvPr/>
        </p:nvSpPr>
        <p:spPr>
          <a:xfrm rot="5400000">
            <a:off x="4595099" y="3712375"/>
            <a:ext cx="685800"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244285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left)">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78"/>
                                        </p:tgtEl>
                                        <p:attrNameLst>
                                          <p:attrName>style.visibility</p:attrName>
                                        </p:attrNameLst>
                                      </p:cBhvr>
                                      <p:to>
                                        <p:strVal val="visible"/>
                                      </p:to>
                                    </p:set>
                                    <p:animEffect transition="in" filter="wipe(left)">
                                      <p:cBhvr>
                                        <p:cTn id="16" dur="500"/>
                                        <p:tgtEl>
                                          <p:spTgt spid="7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wipe(left)">
                                      <p:cBhvr>
                                        <p:cTn id="21" dur="500"/>
                                        <p:tgtEl>
                                          <p:spTgt spid="7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80"/>
                                        </p:tgtEl>
                                        <p:attrNameLst>
                                          <p:attrName>style.visibility</p:attrName>
                                        </p:attrNameLst>
                                      </p:cBhvr>
                                      <p:to>
                                        <p:strVal val="visible"/>
                                      </p:to>
                                    </p:set>
                                    <p:animEffect transition="in" filter="wipe(left)">
                                      <p:cBhvr>
                                        <p:cTn id="26" dur="500"/>
                                        <p:tgtEl>
                                          <p:spTgt spid="8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81"/>
                                        </p:tgtEl>
                                        <p:attrNameLst>
                                          <p:attrName>style.visibility</p:attrName>
                                        </p:attrNameLst>
                                      </p:cBhvr>
                                      <p:to>
                                        <p:strVal val="visible"/>
                                      </p:to>
                                    </p:set>
                                    <p:animEffect transition="in" filter="wipe(left)">
                                      <p:cBhvr>
                                        <p:cTn id="31" dur="500"/>
                                        <p:tgtEl>
                                          <p:spTgt spid="8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82"/>
                                        </p:tgtEl>
                                        <p:attrNameLst>
                                          <p:attrName>style.visibility</p:attrName>
                                        </p:attrNameLst>
                                      </p:cBhvr>
                                      <p:to>
                                        <p:strVal val="visible"/>
                                      </p:to>
                                    </p:set>
                                    <p:animEffect transition="in" filter="wipe(left)">
                                      <p:cBhvr>
                                        <p:cTn id="36" dur="500"/>
                                        <p:tgtEl>
                                          <p:spTgt spid="82"/>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83"/>
                                        </p:tgtEl>
                                        <p:attrNameLst>
                                          <p:attrName>style.visibility</p:attrName>
                                        </p:attrNameLst>
                                      </p:cBhvr>
                                      <p:to>
                                        <p:strVal val="visible"/>
                                      </p:to>
                                    </p:set>
                                    <p:animEffect transition="in" filter="wipe(left)">
                                      <p:cBhvr>
                                        <p:cTn id="41" dur="500"/>
                                        <p:tgtEl>
                                          <p:spTgt spid="8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84"/>
                                        </p:tgtEl>
                                        <p:attrNameLst>
                                          <p:attrName>style.visibility</p:attrName>
                                        </p:attrNameLst>
                                      </p:cBhvr>
                                      <p:to>
                                        <p:strVal val="visible"/>
                                      </p:to>
                                    </p:set>
                                    <p:animEffect transition="in" filter="wipe(left)">
                                      <p:cBhvr>
                                        <p:cTn id="46" dur="500"/>
                                        <p:tgtEl>
                                          <p:spTgt spid="8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85"/>
                                        </p:tgtEl>
                                        <p:attrNameLst>
                                          <p:attrName>style.visibility</p:attrName>
                                        </p:attrNameLst>
                                      </p:cBhvr>
                                      <p:to>
                                        <p:strVal val="visible"/>
                                      </p:to>
                                    </p:set>
                                    <p:animEffect transition="in" filter="wipe(left)">
                                      <p:cBhvr>
                                        <p:cTn id="51" dur="500"/>
                                        <p:tgtEl>
                                          <p:spTgt spid="85"/>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42" fill="hold" nodeType="clickEffect">
                                  <p:stCondLst>
                                    <p:cond delay="0"/>
                                  </p:stCondLst>
                                  <p:childTnLst>
                                    <p:set>
                                      <p:cBhvr>
                                        <p:cTn id="55" dur="1" fill="hold">
                                          <p:stCondLst>
                                            <p:cond delay="0"/>
                                          </p:stCondLst>
                                        </p:cTn>
                                        <p:tgtEl>
                                          <p:spTgt spid="59"/>
                                        </p:tgtEl>
                                        <p:attrNameLst>
                                          <p:attrName>style.visibility</p:attrName>
                                        </p:attrNameLst>
                                      </p:cBhvr>
                                      <p:to>
                                        <p:strVal val="visible"/>
                                      </p:to>
                                    </p:set>
                                    <p:animEffect transition="in" filter="barn(outHorizontal)">
                                      <p:cBhvr>
                                        <p:cTn id="56" dur="500"/>
                                        <p:tgtEl>
                                          <p:spTgt spid="59"/>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86"/>
                                        </p:tgtEl>
                                        <p:attrNameLst>
                                          <p:attrName>style.visibility</p:attrName>
                                        </p:attrNameLst>
                                      </p:cBhvr>
                                      <p:to>
                                        <p:strVal val="visible"/>
                                      </p:to>
                                    </p:set>
                                    <p:animEffect transition="in" filter="wipe(down)">
                                      <p:cBhvr>
                                        <p:cTn id="61" dur="500"/>
                                        <p:tgtEl>
                                          <p:spTgt spid="86"/>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87"/>
                                        </p:tgtEl>
                                        <p:attrNameLst>
                                          <p:attrName>style.visibility</p:attrName>
                                        </p:attrNameLst>
                                      </p:cBhvr>
                                      <p:to>
                                        <p:strVal val="visible"/>
                                      </p:to>
                                    </p:set>
                                    <p:animEffect transition="in" filter="wipe(right)">
                                      <p:cBhvr>
                                        <p:cTn id="66" dur="500"/>
                                        <p:tgtEl>
                                          <p:spTgt spid="87"/>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2" fill="hold" nodeType="clickEffect">
                                  <p:stCondLst>
                                    <p:cond delay="0"/>
                                  </p:stCondLst>
                                  <p:childTnLst>
                                    <p:set>
                                      <p:cBhvr>
                                        <p:cTn id="70" dur="1" fill="hold">
                                          <p:stCondLst>
                                            <p:cond delay="0"/>
                                          </p:stCondLst>
                                        </p:cTn>
                                        <p:tgtEl>
                                          <p:spTgt spid="88"/>
                                        </p:tgtEl>
                                        <p:attrNameLst>
                                          <p:attrName>style.visibility</p:attrName>
                                        </p:attrNameLst>
                                      </p:cBhvr>
                                      <p:to>
                                        <p:strVal val="visible"/>
                                      </p:to>
                                    </p:set>
                                    <p:animEffect transition="in" filter="wipe(right)">
                                      <p:cBhvr>
                                        <p:cTn id="71" dur="500"/>
                                        <p:tgtEl>
                                          <p:spTgt spid="88"/>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71"/>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grpId="0" nodeType="clickEffect">
                                  <p:stCondLst>
                                    <p:cond delay="0"/>
                                  </p:stCondLst>
                                  <p:childTnLst>
                                    <p:set>
                                      <p:cBhvr>
                                        <p:cTn id="79" dur="1" fill="hold">
                                          <p:stCondLst>
                                            <p:cond delay="0"/>
                                          </p:stCondLst>
                                        </p:cTn>
                                        <p:tgtEl>
                                          <p:spTgt spid="72"/>
                                        </p:tgtEl>
                                        <p:attrNameLst>
                                          <p:attrName>style.visibility</p:attrName>
                                        </p:attrNameLst>
                                      </p:cBhvr>
                                      <p:to>
                                        <p:strVal val="visible"/>
                                      </p:to>
                                    </p:set>
                                    <p:animEffect transition="in" filter="wipe(up)">
                                      <p:cBhvr>
                                        <p:cTn id="80" dur="500"/>
                                        <p:tgtEl>
                                          <p:spTgt spid="72"/>
                                        </p:tgtEl>
                                      </p:cBhvr>
                                    </p:animEffect>
                                  </p:childTnLst>
                                </p:cTn>
                              </p:par>
                            </p:childTnLst>
                          </p:cTn>
                        </p:par>
                        <p:par>
                          <p:cTn id="81" fill="hold">
                            <p:stCondLst>
                              <p:cond delay="500"/>
                            </p:stCondLst>
                            <p:childTnLst>
                              <p:par>
                                <p:cTn id="82" presetID="1" presetClass="entr" presetSubtype="0" fill="hold" grpId="0" nodeType="afterEffect">
                                  <p:stCondLst>
                                    <p:cond delay="0"/>
                                  </p:stCondLst>
                                  <p:childTnLst>
                                    <p:set>
                                      <p:cBhvr>
                                        <p:cTn id="83" dur="1" fill="hold">
                                          <p:stCondLst>
                                            <p:cond delay="0"/>
                                          </p:stCondLst>
                                        </p:cTn>
                                        <p:tgtEl>
                                          <p:spTgt spid="73"/>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22" presetClass="entr" presetSubtype="1" fill="hold" grpId="0" nodeType="clickEffect">
                                  <p:stCondLst>
                                    <p:cond delay="0"/>
                                  </p:stCondLst>
                                  <p:childTnLst>
                                    <p:set>
                                      <p:cBhvr>
                                        <p:cTn id="87" dur="1" fill="hold">
                                          <p:stCondLst>
                                            <p:cond delay="0"/>
                                          </p:stCondLst>
                                        </p:cTn>
                                        <p:tgtEl>
                                          <p:spTgt spid="74"/>
                                        </p:tgtEl>
                                        <p:attrNameLst>
                                          <p:attrName>style.visibility</p:attrName>
                                        </p:attrNameLst>
                                      </p:cBhvr>
                                      <p:to>
                                        <p:strVal val="visible"/>
                                      </p:to>
                                    </p:set>
                                    <p:animEffect transition="in" filter="wipe(up)">
                                      <p:cBhvr>
                                        <p:cTn id="88" dur="500"/>
                                        <p:tgtEl>
                                          <p:spTgt spid="74"/>
                                        </p:tgtEl>
                                      </p:cBhvr>
                                    </p:animEffect>
                                  </p:childTnLst>
                                </p:cTn>
                              </p:par>
                            </p:childTnLst>
                          </p:cTn>
                        </p:par>
                        <p:par>
                          <p:cTn id="89" fill="hold">
                            <p:stCondLst>
                              <p:cond delay="500"/>
                            </p:stCondLst>
                            <p:childTnLst>
                              <p:par>
                                <p:cTn id="90" presetID="1" presetClass="entr" presetSubtype="0" fill="hold" grpId="0" nodeType="afterEffect">
                                  <p:stCondLst>
                                    <p:cond delay="0"/>
                                  </p:stCondLst>
                                  <p:childTnLst>
                                    <p:set>
                                      <p:cBhvr>
                                        <p:cTn id="91"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4" grpId="0" animBg="1"/>
      <p:bldP spid="73" grpId="0"/>
      <p:bldP spid="71" grpId="0" animBg="1"/>
      <p:bldP spid="7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 name="Group 3071"/>
          <p:cNvGrpSpPr/>
          <p:nvPr/>
        </p:nvGrpSpPr>
        <p:grpSpPr>
          <a:xfrm>
            <a:off x="-164015" y="894269"/>
            <a:ext cx="12356015" cy="5963730"/>
            <a:chOff x="1818469" y="2019597"/>
            <a:chExt cx="5592842" cy="3680981"/>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2709" y="2114416"/>
              <a:ext cx="5518602" cy="3586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Arrow Connector 8"/>
            <p:cNvCxnSpPr>
              <a:cxnSpLocks/>
            </p:cNvCxnSpPr>
            <p:nvPr/>
          </p:nvCxnSpPr>
          <p:spPr>
            <a:xfrm>
              <a:off x="2027073" y="2185530"/>
              <a:ext cx="456186" cy="690886"/>
            </a:xfrm>
            <a:prstGeom prst="straightConnector1">
              <a:avLst/>
            </a:prstGeom>
            <a:ln w="381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a:off x="2044457" y="2185530"/>
              <a:ext cx="610252" cy="462286"/>
            </a:xfrm>
            <a:prstGeom prst="straightConnector1">
              <a:avLst/>
            </a:prstGeom>
            <a:ln w="381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cxnSpLocks/>
            </p:cNvCxnSpPr>
            <p:nvPr/>
          </p:nvCxnSpPr>
          <p:spPr>
            <a:xfrm>
              <a:off x="1939389" y="2232939"/>
              <a:ext cx="0" cy="719677"/>
            </a:xfrm>
            <a:prstGeom prst="straightConnector1">
              <a:avLst/>
            </a:prstGeom>
            <a:ln w="381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cxnSpLocks/>
            </p:cNvCxnSpPr>
            <p:nvPr/>
          </p:nvCxnSpPr>
          <p:spPr>
            <a:xfrm>
              <a:off x="1974922" y="2209235"/>
              <a:ext cx="256703" cy="743381"/>
            </a:xfrm>
            <a:prstGeom prst="straightConnector1">
              <a:avLst/>
            </a:prstGeom>
            <a:ln w="381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7-Point Star 6"/>
            <p:cNvSpPr/>
            <p:nvPr/>
          </p:nvSpPr>
          <p:spPr>
            <a:xfrm>
              <a:off x="1818469" y="2019597"/>
              <a:ext cx="304800" cy="304800"/>
            </a:xfrm>
            <a:prstGeom prst="star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0" y="2394"/>
            <a:ext cx="12206661" cy="523220"/>
          </a:xfrm>
          <a:prstGeom prst="rect">
            <a:avLst/>
          </a:prstGeom>
          <a:solidFill>
            <a:schemeClr val="bg2">
              <a:lumMod val="90000"/>
            </a:schemeClr>
          </a:solidFill>
        </p:spPr>
        <p:txBody>
          <a:bodyPr wrap="square" rtlCol="0">
            <a:spAutoFit/>
          </a:bodyPr>
          <a:lstStyle/>
          <a:p>
            <a:pPr algn="ctr"/>
            <a:r>
              <a:rPr lang="en-US" sz="2800" b="1" dirty="0">
                <a:latin typeface="Aharoni" pitchFamily="2" charset="-79"/>
                <a:cs typeface="Aharoni" pitchFamily="2" charset="-79"/>
              </a:rPr>
              <a:t>How is ecosystem functioning measured?</a:t>
            </a:r>
          </a:p>
        </p:txBody>
      </p:sp>
      <p:sp>
        <p:nvSpPr>
          <p:cNvPr id="5" name="TextBox 4"/>
          <p:cNvSpPr txBox="1"/>
          <p:nvPr/>
        </p:nvSpPr>
        <p:spPr>
          <a:xfrm>
            <a:off x="0" y="510220"/>
            <a:ext cx="12192000" cy="461665"/>
          </a:xfrm>
          <a:prstGeom prst="rect">
            <a:avLst/>
          </a:prstGeom>
          <a:noFill/>
        </p:spPr>
        <p:txBody>
          <a:bodyPr wrap="square" rtlCol="0">
            <a:spAutoFit/>
          </a:bodyPr>
          <a:lstStyle/>
          <a:p>
            <a:pPr algn="ctr"/>
            <a:r>
              <a:rPr lang="en-US" sz="2400" dirty="0"/>
              <a:t>Ecosystem functioning: Efficiency with which energy fluxes through an environment</a:t>
            </a:r>
          </a:p>
        </p:txBody>
      </p:sp>
      <p:sp>
        <p:nvSpPr>
          <p:cNvPr id="26" name="Rectangle 25"/>
          <p:cNvSpPr/>
          <p:nvPr/>
        </p:nvSpPr>
        <p:spPr>
          <a:xfrm>
            <a:off x="4598205" y="6411997"/>
            <a:ext cx="2253695" cy="430887"/>
          </a:xfrm>
          <a:prstGeom prst="rect">
            <a:avLst/>
          </a:prstGeom>
          <a:solidFill>
            <a:schemeClr val="bg2">
              <a:lumMod val="90000"/>
              <a:alpha val="59000"/>
            </a:schemeClr>
          </a:solidFill>
        </p:spPr>
        <p:txBody>
          <a:bodyPr wrap="none" lIns="0" tIns="0" rIns="0" bIns="0">
            <a:spAutoFit/>
          </a:bodyPr>
          <a:lstStyle/>
          <a:p>
            <a:pPr algn="ctr"/>
            <a:r>
              <a:rPr lang="en-US" sz="2800" b="1" dirty="0"/>
              <a:t>Decomposition</a:t>
            </a:r>
          </a:p>
        </p:txBody>
      </p:sp>
      <p:sp>
        <p:nvSpPr>
          <p:cNvPr id="27" name="Rectangle 26"/>
          <p:cNvSpPr/>
          <p:nvPr/>
        </p:nvSpPr>
        <p:spPr>
          <a:xfrm>
            <a:off x="8208275" y="3736240"/>
            <a:ext cx="1641924" cy="861774"/>
          </a:xfrm>
          <a:prstGeom prst="rect">
            <a:avLst/>
          </a:prstGeom>
          <a:solidFill>
            <a:schemeClr val="bg2">
              <a:lumMod val="90000"/>
              <a:alpha val="59000"/>
            </a:schemeClr>
          </a:solidFill>
        </p:spPr>
        <p:txBody>
          <a:bodyPr wrap="none" lIns="0" tIns="0" rIns="0" bIns="0">
            <a:spAutoFit/>
          </a:bodyPr>
          <a:lstStyle/>
          <a:p>
            <a:pPr algn="ctr"/>
            <a:r>
              <a:rPr lang="en-US" sz="2800" b="1" dirty="0">
                <a:solidFill>
                  <a:srgbClr val="FF0000"/>
                </a:solidFill>
              </a:rPr>
              <a:t>Primary</a:t>
            </a:r>
          </a:p>
          <a:p>
            <a:pPr algn="ctr"/>
            <a:r>
              <a:rPr lang="en-US" sz="2800" b="1" dirty="0">
                <a:solidFill>
                  <a:srgbClr val="FF0000"/>
                </a:solidFill>
              </a:rPr>
              <a:t>production</a:t>
            </a:r>
          </a:p>
        </p:txBody>
      </p:sp>
      <p:grpSp>
        <p:nvGrpSpPr>
          <p:cNvPr id="29" name="Group 28"/>
          <p:cNvGrpSpPr/>
          <p:nvPr/>
        </p:nvGrpSpPr>
        <p:grpSpPr>
          <a:xfrm>
            <a:off x="7785820" y="5195630"/>
            <a:ext cx="2617330" cy="894356"/>
            <a:chOff x="4840835" y="5080416"/>
            <a:chExt cx="2617330" cy="894356"/>
          </a:xfrm>
        </p:grpSpPr>
        <p:sp>
          <p:nvSpPr>
            <p:cNvPr id="28" name="Rectangle 27"/>
            <p:cNvSpPr/>
            <p:nvPr/>
          </p:nvSpPr>
          <p:spPr>
            <a:xfrm>
              <a:off x="4840835" y="5086215"/>
              <a:ext cx="2617330" cy="888557"/>
            </a:xfrm>
            <a:prstGeom prst="rect">
              <a:avLst/>
            </a:prstGeom>
            <a:solidFill>
              <a:schemeClr val="bg2">
                <a:lumMod val="90000"/>
                <a:alpha val="59000"/>
              </a:schemeClr>
            </a:solidFill>
          </p:spPr>
          <p:txBody>
            <a:bodyPr wrap="square" lIns="0" tIns="0" rIns="0" bIns="0">
              <a:spAutoFit/>
            </a:bodyPr>
            <a:lstStyle/>
            <a:p>
              <a:pPr algn="ctr"/>
              <a:r>
                <a:rPr lang="en-US" sz="2800" b="1" dirty="0"/>
                <a:t>Nutrient</a:t>
              </a:r>
            </a:p>
            <a:p>
              <a:pPr algn="ctr"/>
              <a:r>
                <a:rPr lang="en-US" sz="2800" b="1" dirty="0"/>
                <a:t>cycling</a:t>
              </a:r>
            </a:p>
          </p:txBody>
        </p:sp>
        <p:sp>
          <p:nvSpPr>
            <p:cNvPr id="25" name="Circular Arrow 24"/>
            <p:cNvSpPr/>
            <p:nvPr/>
          </p:nvSpPr>
          <p:spPr>
            <a:xfrm rot="5400000">
              <a:off x="6396870" y="4983770"/>
              <a:ext cx="835408" cy="1028699"/>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30" name="Circular Arrow 29"/>
            <p:cNvSpPr/>
            <p:nvPr/>
          </p:nvSpPr>
          <p:spPr>
            <a:xfrm rot="16200000">
              <a:off x="5052696" y="5022174"/>
              <a:ext cx="835408" cy="1028699"/>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grpSp>
      <p:sp>
        <p:nvSpPr>
          <p:cNvPr id="31" name="Rectangle 30"/>
          <p:cNvSpPr/>
          <p:nvPr/>
        </p:nvSpPr>
        <p:spPr>
          <a:xfrm>
            <a:off x="7472703" y="1854395"/>
            <a:ext cx="3280193" cy="430887"/>
          </a:xfrm>
          <a:prstGeom prst="rect">
            <a:avLst/>
          </a:prstGeom>
          <a:solidFill>
            <a:schemeClr val="bg2">
              <a:lumMod val="90000"/>
              <a:alpha val="59000"/>
            </a:schemeClr>
          </a:solidFill>
        </p:spPr>
        <p:txBody>
          <a:bodyPr wrap="none" lIns="0" tIns="0" rIns="0" bIns="0">
            <a:spAutoFit/>
          </a:bodyPr>
          <a:lstStyle/>
          <a:p>
            <a:pPr algn="ctr"/>
            <a:r>
              <a:rPr lang="en-US" sz="2800" b="1" dirty="0"/>
              <a:t>Secondary production</a:t>
            </a:r>
          </a:p>
        </p:txBody>
      </p:sp>
      <p:sp>
        <p:nvSpPr>
          <p:cNvPr id="22" name="Rectangle 21">
            <a:extLst>
              <a:ext uri="{FF2B5EF4-FFF2-40B4-BE49-F238E27FC236}">
                <a16:creationId xmlns:a16="http://schemas.microsoft.com/office/drawing/2014/main" id="{C6E4AA18-E955-47F6-AA69-08D88ECADD68}"/>
              </a:ext>
            </a:extLst>
          </p:cNvPr>
          <p:cNvSpPr/>
          <p:nvPr/>
        </p:nvSpPr>
        <p:spPr>
          <a:xfrm>
            <a:off x="5097470" y="1585560"/>
            <a:ext cx="1412246" cy="430887"/>
          </a:xfrm>
          <a:prstGeom prst="rect">
            <a:avLst/>
          </a:prstGeom>
          <a:solidFill>
            <a:schemeClr val="bg2">
              <a:lumMod val="90000"/>
              <a:alpha val="59000"/>
            </a:schemeClr>
          </a:solidFill>
        </p:spPr>
        <p:txBody>
          <a:bodyPr wrap="none" lIns="0" tIns="0" rIns="0" bIns="0">
            <a:spAutoFit/>
          </a:bodyPr>
          <a:lstStyle/>
          <a:p>
            <a:pPr algn="ctr"/>
            <a:r>
              <a:rPr lang="en-US" sz="2800" b="1" dirty="0"/>
              <a:t>BIOMASS</a:t>
            </a:r>
          </a:p>
        </p:txBody>
      </p:sp>
    </p:spTree>
    <p:extLst>
      <p:ext uri="{BB962C8B-B14F-4D97-AF65-F5344CB8AC3E}">
        <p14:creationId xmlns:p14="http://schemas.microsoft.com/office/powerpoint/2010/main" val="250637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Effect transition="in" filter="fade">
                                      <p:cBhvr>
                                        <p:cTn id="21" dur="500"/>
                                        <p:tgtEl>
                                          <p:spTgt spid="29"/>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ppt_w</p:attrName>
                                        </p:attrNameLst>
                                      </p:cBhvr>
                                      <p:tavLst>
                                        <p:tav tm="0">
                                          <p:val>
                                            <p:fltVal val="0"/>
                                          </p:val>
                                        </p:tav>
                                        <p:tav tm="100000">
                                          <p:val>
                                            <p:strVal val="#ppt_w"/>
                                          </p:val>
                                        </p:tav>
                                      </p:tavLst>
                                    </p:anim>
                                    <p:anim calcmode="lin" valueType="num">
                                      <p:cBhvr>
                                        <p:cTn id="27" dur="500" fill="hold"/>
                                        <p:tgtEl>
                                          <p:spTgt spid="27"/>
                                        </p:tgtEl>
                                        <p:attrNameLst>
                                          <p:attrName>ppt_h</p:attrName>
                                        </p:attrNameLst>
                                      </p:cBhvr>
                                      <p:tavLst>
                                        <p:tav tm="0">
                                          <p:val>
                                            <p:fltVal val="0"/>
                                          </p:val>
                                        </p:tav>
                                        <p:tav tm="100000">
                                          <p:val>
                                            <p:strVal val="#ppt_h"/>
                                          </p:val>
                                        </p:tav>
                                      </p:tavLst>
                                    </p:anim>
                                    <p:animEffect transition="in" filter="fade">
                                      <p:cBhvr>
                                        <p:cTn id="28" dur="500"/>
                                        <p:tgtEl>
                                          <p:spTgt spid="2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1"/>
                                        </p:tgtEl>
                                        <p:attrNameLst>
                                          <p:attrName>style.visibility</p:attrName>
                                        </p:attrNameLst>
                                      </p:cBhvr>
                                      <p:to>
                                        <p:strVal val="visible"/>
                                      </p:to>
                                    </p:set>
                                    <p:anim calcmode="lin" valueType="num">
                                      <p:cBhvr>
                                        <p:cTn id="33" dur="500" fill="hold"/>
                                        <p:tgtEl>
                                          <p:spTgt spid="31"/>
                                        </p:tgtEl>
                                        <p:attrNameLst>
                                          <p:attrName>ppt_w</p:attrName>
                                        </p:attrNameLst>
                                      </p:cBhvr>
                                      <p:tavLst>
                                        <p:tav tm="0">
                                          <p:val>
                                            <p:fltVal val="0"/>
                                          </p:val>
                                        </p:tav>
                                        <p:tav tm="100000">
                                          <p:val>
                                            <p:strVal val="#ppt_w"/>
                                          </p:val>
                                        </p:tav>
                                      </p:tavLst>
                                    </p:anim>
                                    <p:anim calcmode="lin" valueType="num">
                                      <p:cBhvr>
                                        <p:cTn id="34" dur="500" fill="hold"/>
                                        <p:tgtEl>
                                          <p:spTgt spid="31"/>
                                        </p:tgtEl>
                                        <p:attrNameLst>
                                          <p:attrName>ppt_h</p:attrName>
                                        </p:attrNameLst>
                                      </p:cBhvr>
                                      <p:tavLst>
                                        <p:tav tm="0">
                                          <p:val>
                                            <p:fltVal val="0"/>
                                          </p:val>
                                        </p:tav>
                                        <p:tav tm="100000">
                                          <p:val>
                                            <p:strVal val="#ppt_h"/>
                                          </p:val>
                                        </p:tav>
                                      </p:tavLst>
                                    </p:anim>
                                    <p:animEffect transition="in" filter="fade">
                                      <p:cBhvr>
                                        <p:cTn id="35" dur="500"/>
                                        <p:tgtEl>
                                          <p:spTgt spid="31"/>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p:cTn id="40" dur="500" fill="hold"/>
                                        <p:tgtEl>
                                          <p:spTgt spid="22"/>
                                        </p:tgtEl>
                                        <p:attrNameLst>
                                          <p:attrName>ppt_w</p:attrName>
                                        </p:attrNameLst>
                                      </p:cBhvr>
                                      <p:tavLst>
                                        <p:tav tm="0">
                                          <p:val>
                                            <p:fltVal val="0"/>
                                          </p:val>
                                        </p:tav>
                                        <p:tav tm="100000">
                                          <p:val>
                                            <p:strVal val="#ppt_w"/>
                                          </p:val>
                                        </p:tav>
                                      </p:tavLst>
                                    </p:anim>
                                    <p:anim calcmode="lin" valueType="num">
                                      <p:cBhvr>
                                        <p:cTn id="41" dur="500" fill="hold"/>
                                        <p:tgtEl>
                                          <p:spTgt spid="22"/>
                                        </p:tgtEl>
                                        <p:attrNameLst>
                                          <p:attrName>ppt_h</p:attrName>
                                        </p:attrNameLst>
                                      </p:cBhvr>
                                      <p:tavLst>
                                        <p:tav tm="0">
                                          <p:val>
                                            <p:fltVal val="0"/>
                                          </p:val>
                                        </p:tav>
                                        <p:tav tm="100000">
                                          <p:val>
                                            <p:strVal val="#ppt_h"/>
                                          </p:val>
                                        </p:tav>
                                      </p:tavLst>
                                    </p:anim>
                                    <p:animEffect transition="in" filter="fade">
                                      <p:cBhvr>
                                        <p:cTn id="4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6" grpId="0" animBg="1"/>
      <p:bldP spid="27" grpId="0" animBg="1"/>
      <p:bldP spid="31" grpId="0" animBg="1"/>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2732"/>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The main focus of attention has been on how functioning relates to biodiversity</a:t>
            </a:r>
          </a:p>
        </p:txBody>
      </p:sp>
      <p:sp>
        <p:nvSpPr>
          <p:cNvPr id="9" name="TextBox 8"/>
          <p:cNvSpPr txBox="1"/>
          <p:nvPr/>
        </p:nvSpPr>
        <p:spPr>
          <a:xfrm>
            <a:off x="373655" y="548625"/>
            <a:ext cx="3152017" cy="461665"/>
          </a:xfrm>
          <a:prstGeom prst="rect">
            <a:avLst/>
          </a:prstGeom>
          <a:noFill/>
        </p:spPr>
        <p:txBody>
          <a:bodyPr wrap="none" rtlCol="0">
            <a:spAutoFit/>
          </a:bodyPr>
          <a:lstStyle/>
          <a:p>
            <a:r>
              <a:rPr lang="en-US" sz="2400" dirty="0"/>
              <a:t>Some math background</a:t>
            </a:r>
          </a:p>
        </p:txBody>
      </p:sp>
      <p:grpSp>
        <p:nvGrpSpPr>
          <p:cNvPr id="27" name="Group 26"/>
          <p:cNvGrpSpPr/>
          <p:nvPr/>
        </p:nvGrpSpPr>
        <p:grpSpPr>
          <a:xfrm>
            <a:off x="4559799" y="3613151"/>
            <a:ext cx="3632532" cy="2819872"/>
            <a:chOff x="977930" y="1208224"/>
            <a:chExt cx="998886" cy="1078554"/>
          </a:xfrm>
        </p:grpSpPr>
        <p:cxnSp>
          <p:nvCxnSpPr>
            <p:cNvPr id="11" name="Straight Connector 10"/>
            <p:cNvCxnSpPr/>
            <p:nvPr/>
          </p:nvCxnSpPr>
          <p:spPr>
            <a:xfrm>
              <a:off x="1066800" y="1208224"/>
              <a:ext cx="0" cy="9144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1062416" y="2121971"/>
              <a:ext cx="91440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548210" y="2121971"/>
              <a:ext cx="45403" cy="164807"/>
            </a:xfrm>
            <a:prstGeom prst="rect">
              <a:avLst/>
            </a:prstGeom>
            <a:noFill/>
          </p:spPr>
          <p:txBody>
            <a:bodyPr wrap="none" lIns="0" tIns="0" rIns="0" bIns="0" rtlCol="0">
              <a:spAutoFit/>
            </a:bodyPr>
            <a:lstStyle/>
            <a:p>
              <a:r>
                <a:rPr lang="en-US" sz="2800" b="1" dirty="0"/>
                <a:t>x</a:t>
              </a:r>
            </a:p>
          </p:txBody>
        </p:sp>
        <p:sp>
          <p:nvSpPr>
            <p:cNvPr id="20" name="TextBox 19"/>
            <p:cNvSpPr txBox="1"/>
            <p:nvPr/>
          </p:nvSpPr>
          <p:spPr>
            <a:xfrm>
              <a:off x="977930" y="1519710"/>
              <a:ext cx="46725" cy="164807"/>
            </a:xfrm>
            <a:prstGeom prst="rect">
              <a:avLst/>
            </a:prstGeom>
            <a:noFill/>
          </p:spPr>
          <p:txBody>
            <a:bodyPr wrap="none" lIns="0" tIns="0" rIns="0" bIns="0" rtlCol="0">
              <a:spAutoFit/>
            </a:bodyPr>
            <a:lstStyle/>
            <a:p>
              <a:r>
                <a:rPr lang="en-US" sz="2800" b="1" dirty="0"/>
                <a:t>y</a:t>
              </a:r>
            </a:p>
          </p:txBody>
        </p:sp>
      </p:grpSp>
      <p:sp>
        <p:nvSpPr>
          <p:cNvPr id="21" name="TextBox 20"/>
          <p:cNvSpPr txBox="1"/>
          <p:nvPr/>
        </p:nvSpPr>
        <p:spPr>
          <a:xfrm>
            <a:off x="3599675" y="1777585"/>
            <a:ext cx="2374368" cy="923330"/>
          </a:xfrm>
          <a:prstGeom prst="rect">
            <a:avLst/>
          </a:prstGeom>
          <a:noFill/>
        </p:spPr>
        <p:txBody>
          <a:bodyPr wrap="none" rtlCol="0">
            <a:spAutoFit/>
          </a:bodyPr>
          <a:lstStyle/>
          <a:p>
            <a:r>
              <a:rPr lang="en-US" sz="5400" dirty="0"/>
              <a:t>Y=a*</a:t>
            </a:r>
            <a:r>
              <a:rPr lang="en-US" sz="5400" dirty="0" err="1"/>
              <a:t>X</a:t>
            </a:r>
            <a:r>
              <a:rPr lang="en-US" sz="3600" baseline="70000" dirty="0" err="1"/>
              <a:t>^</a:t>
            </a:r>
            <a:r>
              <a:rPr lang="en-US" sz="5400" baseline="70000" dirty="0" err="1"/>
              <a:t>b</a:t>
            </a:r>
            <a:endParaRPr lang="en-US" sz="5400" baseline="70000" dirty="0"/>
          </a:p>
        </p:txBody>
      </p:sp>
      <p:grpSp>
        <p:nvGrpSpPr>
          <p:cNvPr id="28" name="Group 27"/>
          <p:cNvGrpSpPr/>
          <p:nvPr/>
        </p:nvGrpSpPr>
        <p:grpSpPr>
          <a:xfrm>
            <a:off x="5394973" y="4140139"/>
            <a:ext cx="3499775" cy="2349905"/>
            <a:chOff x="1442934" y="352632"/>
            <a:chExt cx="3499775" cy="2349905"/>
          </a:xfrm>
        </p:grpSpPr>
        <p:sp>
          <p:nvSpPr>
            <p:cNvPr id="15" name="Freeform 14"/>
            <p:cNvSpPr/>
            <p:nvPr/>
          </p:nvSpPr>
          <p:spPr>
            <a:xfrm rot="12251394">
              <a:off x="1442934" y="352632"/>
              <a:ext cx="2398759" cy="2349905"/>
            </a:xfrm>
            <a:custGeom>
              <a:avLst/>
              <a:gdLst>
                <a:gd name="connsiteX0" fmla="*/ 0 w 384397"/>
                <a:gd name="connsiteY0" fmla="*/ 902752 h 902752"/>
                <a:gd name="connsiteX1" fmla="*/ 320331 w 384397"/>
                <a:gd name="connsiteY1" fmla="*/ 524178 h 902752"/>
                <a:gd name="connsiteX2" fmla="*/ 384397 w 384397"/>
                <a:gd name="connsiteY2" fmla="*/ 0 h 902752"/>
                <a:gd name="connsiteX0" fmla="*/ 0 w 384397"/>
                <a:gd name="connsiteY0" fmla="*/ 902752 h 902752"/>
                <a:gd name="connsiteX1" fmla="*/ 279021 w 384397"/>
                <a:gd name="connsiteY1" fmla="*/ 508855 h 902752"/>
                <a:gd name="connsiteX2" fmla="*/ 384397 w 384397"/>
                <a:gd name="connsiteY2" fmla="*/ 0 h 902752"/>
                <a:gd name="connsiteX0" fmla="*/ 0 w 384397"/>
                <a:gd name="connsiteY0" fmla="*/ 902752 h 902752"/>
                <a:gd name="connsiteX1" fmla="*/ 215846 w 384397"/>
                <a:gd name="connsiteY1" fmla="*/ 578713 h 902752"/>
                <a:gd name="connsiteX2" fmla="*/ 384397 w 384397"/>
                <a:gd name="connsiteY2" fmla="*/ 0 h 902752"/>
                <a:gd name="connsiteX0" fmla="*/ 0 w 405893"/>
                <a:gd name="connsiteY0" fmla="*/ 826067 h 826067"/>
                <a:gd name="connsiteX1" fmla="*/ 237342 w 405893"/>
                <a:gd name="connsiteY1" fmla="*/ 578713 h 826067"/>
                <a:gd name="connsiteX2" fmla="*/ 405893 w 405893"/>
                <a:gd name="connsiteY2" fmla="*/ 0 h 826067"/>
                <a:gd name="connsiteX0" fmla="*/ 0 w 405893"/>
                <a:gd name="connsiteY0" fmla="*/ 826067 h 826067"/>
                <a:gd name="connsiteX1" fmla="*/ 405893 w 405893"/>
                <a:gd name="connsiteY1" fmla="*/ 0 h 826067"/>
                <a:gd name="connsiteX0" fmla="*/ 0 w 405893"/>
                <a:gd name="connsiteY0" fmla="*/ 826067 h 826067"/>
                <a:gd name="connsiteX1" fmla="*/ 405893 w 405893"/>
                <a:gd name="connsiteY1" fmla="*/ 0 h 826067"/>
                <a:gd name="connsiteX0" fmla="*/ 0 w 405893"/>
                <a:gd name="connsiteY0" fmla="*/ 826067 h 826067"/>
                <a:gd name="connsiteX1" fmla="*/ 405893 w 405893"/>
                <a:gd name="connsiteY1" fmla="*/ 0 h 826067"/>
              </a:gdLst>
              <a:ahLst/>
              <a:cxnLst>
                <a:cxn ang="0">
                  <a:pos x="connsiteX0" y="connsiteY0"/>
                </a:cxn>
                <a:cxn ang="0">
                  <a:pos x="connsiteX1" y="connsiteY1"/>
                </a:cxn>
              </a:cxnLst>
              <a:rect l="l" t="t" r="r" b="b"/>
              <a:pathLst>
                <a:path w="405893" h="826067">
                  <a:moveTo>
                    <a:pt x="0" y="826067"/>
                  </a:moveTo>
                  <a:cubicBezTo>
                    <a:pt x="172962" y="664677"/>
                    <a:pt x="311991" y="503552"/>
                    <a:pt x="405893" y="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TextBox 21"/>
            <p:cNvSpPr txBox="1"/>
            <p:nvPr/>
          </p:nvSpPr>
          <p:spPr>
            <a:xfrm>
              <a:off x="4217831" y="716833"/>
              <a:ext cx="724878" cy="461665"/>
            </a:xfrm>
            <a:prstGeom prst="rect">
              <a:avLst/>
            </a:prstGeom>
            <a:noFill/>
          </p:spPr>
          <p:txBody>
            <a:bodyPr wrap="none" rtlCol="0">
              <a:spAutoFit/>
            </a:bodyPr>
            <a:lstStyle/>
            <a:p>
              <a:r>
                <a:rPr lang="en-US" sz="2400" dirty="0"/>
                <a:t>b &lt;1</a:t>
              </a:r>
            </a:p>
          </p:txBody>
        </p:sp>
      </p:grpSp>
      <p:sp>
        <p:nvSpPr>
          <p:cNvPr id="23" name="TextBox 22"/>
          <p:cNvSpPr txBox="1"/>
          <p:nvPr/>
        </p:nvSpPr>
        <p:spPr>
          <a:xfrm>
            <a:off x="5980785" y="2238445"/>
            <a:ext cx="3632661" cy="461665"/>
          </a:xfrm>
          <a:prstGeom prst="rect">
            <a:avLst/>
          </a:prstGeom>
          <a:noFill/>
        </p:spPr>
        <p:txBody>
          <a:bodyPr wrap="none" rtlCol="0">
            <a:spAutoFit/>
          </a:bodyPr>
          <a:lstStyle/>
          <a:p>
            <a:r>
              <a:rPr lang="en-US" sz="2400" dirty="0"/>
              <a:t>, the so called power model</a:t>
            </a:r>
          </a:p>
        </p:txBody>
      </p:sp>
      <p:grpSp>
        <p:nvGrpSpPr>
          <p:cNvPr id="29" name="Group 28"/>
          <p:cNvGrpSpPr/>
          <p:nvPr/>
        </p:nvGrpSpPr>
        <p:grpSpPr>
          <a:xfrm>
            <a:off x="5020660" y="3544215"/>
            <a:ext cx="3144393" cy="2316992"/>
            <a:chOff x="1062432" y="-194368"/>
            <a:chExt cx="3144393" cy="2316992"/>
          </a:xfrm>
        </p:grpSpPr>
        <p:cxnSp>
          <p:nvCxnSpPr>
            <p:cNvPr id="18" name="Straight Connector 17"/>
            <p:cNvCxnSpPr>
              <a:cxnSpLocks/>
            </p:cNvCxnSpPr>
            <p:nvPr/>
          </p:nvCxnSpPr>
          <p:spPr>
            <a:xfrm flipV="1">
              <a:off x="1062432" y="36062"/>
              <a:ext cx="2457920" cy="208656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481947" y="-194368"/>
              <a:ext cx="724878" cy="461665"/>
            </a:xfrm>
            <a:prstGeom prst="rect">
              <a:avLst/>
            </a:prstGeom>
            <a:noFill/>
          </p:spPr>
          <p:txBody>
            <a:bodyPr wrap="none" rtlCol="0">
              <a:spAutoFit/>
            </a:bodyPr>
            <a:lstStyle/>
            <a:p>
              <a:r>
                <a:rPr lang="en-US" sz="2400" dirty="0"/>
                <a:t>b =1</a:t>
              </a:r>
            </a:p>
          </p:txBody>
        </p:sp>
      </p:grpSp>
      <p:grpSp>
        <p:nvGrpSpPr>
          <p:cNvPr id="30" name="Group 29"/>
          <p:cNvGrpSpPr/>
          <p:nvPr/>
        </p:nvGrpSpPr>
        <p:grpSpPr>
          <a:xfrm>
            <a:off x="5020660" y="3160165"/>
            <a:ext cx="1492978" cy="2687078"/>
            <a:chOff x="1062432" y="-582897"/>
            <a:chExt cx="1492978" cy="2687078"/>
          </a:xfrm>
        </p:grpSpPr>
        <p:sp>
          <p:nvSpPr>
            <p:cNvPr id="14" name="Freeform 13"/>
            <p:cNvSpPr/>
            <p:nvPr/>
          </p:nvSpPr>
          <p:spPr>
            <a:xfrm>
              <a:off x="1062432" y="-237252"/>
              <a:ext cx="1075340" cy="2341433"/>
            </a:xfrm>
            <a:custGeom>
              <a:avLst/>
              <a:gdLst>
                <a:gd name="connsiteX0" fmla="*/ 0 w 384397"/>
                <a:gd name="connsiteY0" fmla="*/ 902752 h 902752"/>
                <a:gd name="connsiteX1" fmla="*/ 320331 w 384397"/>
                <a:gd name="connsiteY1" fmla="*/ 524178 h 902752"/>
                <a:gd name="connsiteX2" fmla="*/ 384397 w 384397"/>
                <a:gd name="connsiteY2" fmla="*/ 0 h 902752"/>
                <a:gd name="connsiteX0" fmla="*/ 0 w 384397"/>
                <a:gd name="connsiteY0" fmla="*/ 1061150 h 1061150"/>
                <a:gd name="connsiteX1" fmla="*/ 320331 w 384397"/>
                <a:gd name="connsiteY1" fmla="*/ 524178 h 1061150"/>
                <a:gd name="connsiteX2" fmla="*/ 384397 w 384397"/>
                <a:gd name="connsiteY2" fmla="*/ 0 h 1061150"/>
                <a:gd name="connsiteX0" fmla="*/ 0 w 384397"/>
                <a:gd name="connsiteY0" fmla="*/ 1061150 h 1061150"/>
                <a:gd name="connsiteX1" fmla="*/ 320331 w 384397"/>
                <a:gd name="connsiteY1" fmla="*/ 524178 h 1061150"/>
                <a:gd name="connsiteX2" fmla="*/ 384397 w 384397"/>
                <a:gd name="connsiteY2" fmla="*/ 0 h 1061150"/>
                <a:gd name="connsiteX0" fmla="*/ 0 w 337579"/>
                <a:gd name="connsiteY0" fmla="*/ 1074923 h 1074923"/>
                <a:gd name="connsiteX1" fmla="*/ 320331 w 337579"/>
                <a:gd name="connsiteY1" fmla="*/ 537951 h 1074923"/>
                <a:gd name="connsiteX2" fmla="*/ 297034 w 337579"/>
                <a:gd name="connsiteY2" fmla="*/ 0 h 1074923"/>
                <a:gd name="connsiteX0" fmla="*/ 0 w 297066"/>
                <a:gd name="connsiteY0" fmla="*/ 1074923 h 1074923"/>
                <a:gd name="connsiteX1" fmla="*/ 250440 w 297066"/>
                <a:gd name="connsiteY1" fmla="*/ 537950 h 1074923"/>
                <a:gd name="connsiteX2" fmla="*/ 297034 w 297066"/>
                <a:gd name="connsiteY2" fmla="*/ 0 h 1074923"/>
                <a:gd name="connsiteX0" fmla="*/ 0 w 297034"/>
                <a:gd name="connsiteY0" fmla="*/ 1074923 h 1074923"/>
                <a:gd name="connsiteX1" fmla="*/ 297034 w 297034"/>
                <a:gd name="connsiteY1" fmla="*/ 0 h 1074923"/>
                <a:gd name="connsiteX0" fmla="*/ 0 w 297500"/>
                <a:gd name="connsiteY0" fmla="*/ 1074923 h 1074923"/>
                <a:gd name="connsiteX1" fmla="*/ 297034 w 297500"/>
                <a:gd name="connsiteY1" fmla="*/ 0 h 1074923"/>
                <a:gd name="connsiteX0" fmla="*/ 0 w 298179"/>
                <a:gd name="connsiteY0" fmla="*/ 1074923 h 1074923"/>
                <a:gd name="connsiteX1" fmla="*/ 297034 w 298179"/>
                <a:gd name="connsiteY1" fmla="*/ 0 h 1074923"/>
              </a:gdLst>
              <a:ahLst/>
              <a:cxnLst>
                <a:cxn ang="0">
                  <a:pos x="connsiteX0" y="connsiteY0"/>
                </a:cxn>
                <a:cxn ang="0">
                  <a:pos x="connsiteX1" y="connsiteY1"/>
                </a:cxn>
              </a:cxnLst>
              <a:rect l="l" t="t" r="r" b="b"/>
              <a:pathLst>
                <a:path w="298179" h="1074923">
                  <a:moveTo>
                    <a:pt x="0" y="1074923"/>
                  </a:moveTo>
                  <a:cubicBezTo>
                    <a:pt x="232968" y="702840"/>
                    <a:pt x="308683" y="558027"/>
                    <a:pt x="297034" y="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TextBox 24"/>
            <p:cNvSpPr txBox="1"/>
            <p:nvPr/>
          </p:nvSpPr>
          <p:spPr>
            <a:xfrm>
              <a:off x="1830532" y="-582897"/>
              <a:ext cx="724878" cy="461665"/>
            </a:xfrm>
            <a:prstGeom prst="rect">
              <a:avLst/>
            </a:prstGeom>
            <a:noFill/>
          </p:spPr>
          <p:txBody>
            <a:bodyPr wrap="none" rtlCol="0">
              <a:spAutoFit/>
            </a:bodyPr>
            <a:lstStyle/>
            <a:p>
              <a:r>
                <a:rPr lang="en-US" sz="2400" dirty="0"/>
                <a:t>b &gt;1</a:t>
              </a:r>
            </a:p>
          </p:txBody>
        </p:sp>
      </p:grpSp>
    </p:spTree>
    <p:extLst>
      <p:ext uri="{BB962C8B-B14F-4D97-AF65-F5344CB8AC3E}">
        <p14:creationId xmlns:p14="http://schemas.microsoft.com/office/powerpoint/2010/main" val="91823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down)">
                                      <p:cBhvr>
                                        <p:cTn id="3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2732"/>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The main focus of attention has been on how functioning relates to biodiversity</a:t>
            </a:r>
          </a:p>
        </p:txBody>
      </p:sp>
      <p:sp>
        <p:nvSpPr>
          <p:cNvPr id="8" name="TextBox 7"/>
          <p:cNvSpPr txBox="1"/>
          <p:nvPr/>
        </p:nvSpPr>
        <p:spPr>
          <a:xfrm>
            <a:off x="1" y="855865"/>
            <a:ext cx="4098940" cy="1361911"/>
          </a:xfrm>
          <a:prstGeom prst="rect">
            <a:avLst/>
          </a:prstGeom>
          <a:noFill/>
        </p:spPr>
        <p:txBody>
          <a:bodyPr wrap="square" rtlCol="0">
            <a:spAutoFit/>
          </a:bodyPr>
          <a:lstStyle/>
          <a:p>
            <a:pPr algn="ctr"/>
            <a:r>
              <a:rPr lang="en-US" sz="2400" dirty="0"/>
              <a:t>From 111 experimental studies, the slope of the power model (b) was 0.15 to 0.32</a:t>
            </a:r>
          </a:p>
          <a:p>
            <a:r>
              <a:rPr lang="en-US" sz="1050" dirty="0"/>
              <a:t>(Cardinale et al. Nature 2006)</a:t>
            </a:r>
          </a:p>
        </p:txBody>
      </p:sp>
      <p:pic>
        <p:nvPicPr>
          <p:cNvPr id="32"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11971" y="1086295"/>
            <a:ext cx="8038206" cy="5549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370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2732"/>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The main focus of attention has been on how functioning relates to biodiversity</a:t>
            </a:r>
          </a:p>
        </p:txBody>
      </p:sp>
      <p:pic>
        <p:nvPicPr>
          <p:cNvPr id="1433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31575" y="740650"/>
            <a:ext cx="6912900" cy="5360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 name="TextBox 25">
            <a:extLst>
              <a:ext uri="{FF2B5EF4-FFF2-40B4-BE49-F238E27FC236}">
                <a16:creationId xmlns:a16="http://schemas.microsoft.com/office/drawing/2014/main" id="{80DE8B78-8684-4672-B877-020B51B5F9C4}"/>
              </a:ext>
            </a:extLst>
          </p:cNvPr>
          <p:cNvSpPr txBox="1"/>
          <p:nvPr/>
        </p:nvSpPr>
        <p:spPr>
          <a:xfrm>
            <a:off x="11528532" y="6590384"/>
            <a:ext cx="652885" cy="253916"/>
          </a:xfrm>
          <a:prstGeom prst="rect">
            <a:avLst/>
          </a:prstGeom>
          <a:noFill/>
        </p:spPr>
        <p:txBody>
          <a:bodyPr wrap="square" rtlCol="0">
            <a:spAutoFit/>
          </a:bodyPr>
          <a:lstStyle/>
          <a:p>
            <a:r>
              <a:rPr lang="en-US" sz="1050" dirty="0" err="1"/>
              <a:t>Loreau</a:t>
            </a:r>
            <a:endParaRPr lang="en-US" sz="1050" dirty="0"/>
          </a:p>
        </p:txBody>
      </p:sp>
    </p:spTree>
    <p:extLst>
      <p:ext uri="{BB962C8B-B14F-4D97-AF65-F5344CB8AC3E}">
        <p14:creationId xmlns:p14="http://schemas.microsoft.com/office/powerpoint/2010/main" val="773721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3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5481520" y="4581150"/>
            <a:ext cx="2347810" cy="369332"/>
          </a:xfrm>
          <a:prstGeom prst="rect">
            <a:avLst/>
          </a:prstGeom>
          <a:solidFill>
            <a:schemeClr val="bg1"/>
          </a:solidFill>
        </p:spPr>
        <p:txBody>
          <a:bodyPr wrap="square" lIns="0" tIns="0" rIns="0" bIns="0" rtlCol="0">
            <a:spAutoFit/>
          </a:bodyPr>
          <a:lstStyle/>
          <a:p>
            <a:pPr algn="ctr"/>
            <a:r>
              <a:rPr lang="en-US" sz="2400" b="1" dirty="0"/>
              <a:t>Sampling effect</a:t>
            </a:r>
          </a:p>
        </p:txBody>
      </p:sp>
      <p:sp>
        <p:nvSpPr>
          <p:cNvPr id="30" name="TextBox 29"/>
          <p:cNvSpPr txBox="1"/>
          <p:nvPr/>
        </p:nvSpPr>
        <p:spPr>
          <a:xfrm>
            <a:off x="5174280" y="2545685"/>
            <a:ext cx="2692587" cy="369332"/>
          </a:xfrm>
          <a:prstGeom prst="rect">
            <a:avLst/>
          </a:prstGeom>
          <a:solidFill>
            <a:schemeClr val="bg1"/>
          </a:solidFill>
        </p:spPr>
        <p:txBody>
          <a:bodyPr wrap="square" lIns="0" tIns="0" rIns="0" bIns="0" rtlCol="0">
            <a:spAutoFit/>
          </a:bodyPr>
          <a:lstStyle/>
          <a:p>
            <a:pPr algn="ctr"/>
            <a:r>
              <a:rPr lang="en-US" sz="2400" b="1" dirty="0"/>
              <a:t>Complementarity</a:t>
            </a:r>
          </a:p>
        </p:txBody>
      </p:sp>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3225" y="587030"/>
            <a:ext cx="2184035" cy="1936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0"/>
          <p:cNvSpPr txBox="1"/>
          <p:nvPr/>
        </p:nvSpPr>
        <p:spPr>
          <a:xfrm>
            <a:off x="0" y="10955"/>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Why functioning increases with increases in biodiversity?</a:t>
            </a:r>
          </a:p>
        </p:txBody>
      </p:sp>
      <p:sp>
        <p:nvSpPr>
          <p:cNvPr id="31" name="TextBox 30"/>
          <p:cNvSpPr txBox="1"/>
          <p:nvPr/>
        </p:nvSpPr>
        <p:spPr>
          <a:xfrm>
            <a:off x="9974905" y="6562312"/>
            <a:ext cx="2590800" cy="276999"/>
          </a:xfrm>
          <a:prstGeom prst="rect">
            <a:avLst/>
          </a:prstGeom>
          <a:noFill/>
        </p:spPr>
        <p:txBody>
          <a:bodyPr wrap="square" rtlCol="0">
            <a:spAutoFit/>
          </a:bodyPr>
          <a:lstStyle/>
          <a:p>
            <a:pPr algn="ctr"/>
            <a:r>
              <a:rPr lang="en-US" sz="1200" dirty="0" err="1"/>
              <a:t>Loreau</a:t>
            </a:r>
            <a:r>
              <a:rPr lang="en-US" sz="1200" dirty="0"/>
              <a:t> et al. Nature 2001</a:t>
            </a:r>
          </a:p>
        </p:txBody>
      </p:sp>
      <p:grpSp>
        <p:nvGrpSpPr>
          <p:cNvPr id="2061" name="Group 2060"/>
          <p:cNvGrpSpPr/>
          <p:nvPr/>
        </p:nvGrpSpPr>
        <p:grpSpPr>
          <a:xfrm>
            <a:off x="1064945" y="3275380"/>
            <a:ext cx="1773242" cy="906109"/>
            <a:chOff x="1110092" y="3177256"/>
            <a:chExt cx="1773242" cy="906109"/>
          </a:xfrm>
        </p:grpSpPr>
        <p:sp>
          <p:nvSpPr>
            <p:cNvPr id="28" name="Isosceles Triangle 27"/>
            <p:cNvSpPr/>
            <p:nvPr/>
          </p:nvSpPr>
          <p:spPr>
            <a:xfrm>
              <a:off x="2244732" y="3626705"/>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Isosceles Triangle 32"/>
            <p:cNvSpPr/>
            <p:nvPr/>
          </p:nvSpPr>
          <p:spPr>
            <a:xfrm>
              <a:off x="1878972" y="3626165"/>
              <a:ext cx="274320" cy="27432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Isosceles Triangle 33"/>
            <p:cNvSpPr/>
            <p:nvPr/>
          </p:nvSpPr>
          <p:spPr>
            <a:xfrm rot="10800000">
              <a:off x="2061852" y="3626165"/>
              <a:ext cx="182880" cy="18288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Isosceles Triangle 34"/>
            <p:cNvSpPr/>
            <p:nvPr/>
          </p:nvSpPr>
          <p:spPr>
            <a:xfrm rot="10800000">
              <a:off x="1614842" y="3626165"/>
              <a:ext cx="365760" cy="36576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Isosceles Triangle 35"/>
            <p:cNvSpPr/>
            <p:nvPr/>
          </p:nvSpPr>
          <p:spPr>
            <a:xfrm>
              <a:off x="1340522" y="3626165"/>
              <a:ext cx="457200" cy="4572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TextBox 28"/>
            <p:cNvSpPr txBox="1"/>
            <p:nvPr/>
          </p:nvSpPr>
          <p:spPr>
            <a:xfrm>
              <a:off x="1110092" y="3177256"/>
              <a:ext cx="1773242" cy="461665"/>
            </a:xfrm>
            <a:prstGeom prst="rect">
              <a:avLst/>
            </a:prstGeom>
            <a:noFill/>
          </p:spPr>
          <p:txBody>
            <a:bodyPr wrap="none" rtlCol="0">
              <a:spAutoFit/>
            </a:bodyPr>
            <a:lstStyle/>
            <a:p>
              <a:r>
                <a:rPr lang="en-US" sz="2400" b="1" dirty="0">
                  <a:solidFill>
                    <a:srgbClr val="FF0000"/>
                  </a:solidFill>
                </a:rPr>
                <a:t>Species pool</a:t>
              </a:r>
            </a:p>
          </p:txBody>
        </p:sp>
      </p:grpSp>
      <p:grpSp>
        <p:nvGrpSpPr>
          <p:cNvPr id="2062" name="Group 2061"/>
          <p:cNvGrpSpPr/>
          <p:nvPr/>
        </p:nvGrpSpPr>
        <p:grpSpPr>
          <a:xfrm>
            <a:off x="2291024" y="3583111"/>
            <a:ext cx="4293736" cy="461665"/>
            <a:chOff x="767024" y="3583110"/>
            <a:chExt cx="4293736" cy="461665"/>
          </a:xfrm>
        </p:grpSpPr>
        <p:sp>
          <p:nvSpPr>
            <p:cNvPr id="39" name="TextBox 38"/>
            <p:cNvSpPr txBox="1"/>
            <p:nvPr/>
          </p:nvSpPr>
          <p:spPr>
            <a:xfrm>
              <a:off x="3185182" y="3583110"/>
              <a:ext cx="1875578" cy="461665"/>
            </a:xfrm>
            <a:prstGeom prst="rect">
              <a:avLst/>
            </a:prstGeom>
            <a:noFill/>
          </p:spPr>
          <p:txBody>
            <a:bodyPr wrap="none" rtlCol="0">
              <a:spAutoFit/>
            </a:bodyPr>
            <a:lstStyle/>
            <a:p>
              <a:r>
                <a:rPr lang="en-US" sz="2400" b="1" dirty="0">
                  <a:solidFill>
                    <a:srgbClr val="FF0000"/>
                  </a:solidFill>
                </a:rPr>
                <a:t>More species</a:t>
              </a:r>
            </a:p>
          </p:txBody>
        </p:sp>
        <p:cxnSp>
          <p:nvCxnSpPr>
            <p:cNvPr id="42" name="Curved Connector 41"/>
            <p:cNvCxnSpPr>
              <a:stCxn id="28" idx="4"/>
              <a:endCxn id="39" idx="1"/>
            </p:cNvCxnSpPr>
            <p:nvPr/>
          </p:nvCxnSpPr>
          <p:spPr>
            <a:xfrm rot="5400000" flipH="1" flipV="1">
              <a:off x="1974940" y="2606027"/>
              <a:ext cx="2325" cy="2418157"/>
            </a:xfrm>
            <a:prstGeom prst="curvedConnector4">
              <a:avLst>
                <a:gd name="adj1" fmla="val -9832258"/>
                <a:gd name="adj2"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063" name="Group 2062"/>
          <p:cNvGrpSpPr/>
          <p:nvPr/>
        </p:nvGrpSpPr>
        <p:grpSpPr>
          <a:xfrm>
            <a:off x="6584760" y="1809034"/>
            <a:ext cx="4341267" cy="2004910"/>
            <a:chOff x="5060760" y="1809033"/>
            <a:chExt cx="4341267" cy="2004910"/>
          </a:xfrm>
        </p:grpSpPr>
        <p:sp>
          <p:nvSpPr>
            <p:cNvPr id="40" name="TextBox 39"/>
            <p:cNvSpPr txBox="1"/>
            <p:nvPr/>
          </p:nvSpPr>
          <p:spPr>
            <a:xfrm>
              <a:off x="7260350" y="1809033"/>
              <a:ext cx="2141677" cy="830997"/>
            </a:xfrm>
            <a:prstGeom prst="rect">
              <a:avLst/>
            </a:prstGeom>
            <a:noFill/>
          </p:spPr>
          <p:txBody>
            <a:bodyPr wrap="none" rtlCol="0">
              <a:spAutoFit/>
            </a:bodyPr>
            <a:lstStyle/>
            <a:p>
              <a:r>
                <a:rPr lang="en-US" sz="2400" b="1" dirty="0">
                  <a:solidFill>
                    <a:srgbClr val="FF0000"/>
                  </a:solidFill>
                </a:rPr>
                <a:t>More traits</a:t>
              </a:r>
            </a:p>
            <a:p>
              <a:r>
                <a:rPr lang="en-US" sz="2400" b="1" dirty="0">
                  <a:solidFill>
                    <a:srgbClr val="FF0000"/>
                  </a:solidFill>
                </a:rPr>
                <a:t>More functions</a:t>
              </a:r>
            </a:p>
          </p:txBody>
        </p:sp>
        <p:cxnSp>
          <p:nvCxnSpPr>
            <p:cNvPr id="46" name="Curved Connector 45"/>
            <p:cNvCxnSpPr>
              <a:stCxn id="39" idx="3"/>
              <a:endCxn id="40" idx="1"/>
            </p:cNvCxnSpPr>
            <p:nvPr/>
          </p:nvCxnSpPr>
          <p:spPr>
            <a:xfrm flipV="1">
              <a:off x="5060760" y="2224532"/>
              <a:ext cx="2199590" cy="1589411"/>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064" name="Group 2063"/>
          <p:cNvGrpSpPr/>
          <p:nvPr/>
        </p:nvGrpSpPr>
        <p:grpSpPr>
          <a:xfrm>
            <a:off x="6584760" y="3813944"/>
            <a:ext cx="5607240" cy="1844478"/>
            <a:chOff x="5060759" y="3813944"/>
            <a:chExt cx="5607240" cy="1844478"/>
          </a:xfrm>
        </p:grpSpPr>
        <p:sp>
          <p:nvSpPr>
            <p:cNvPr id="41" name="TextBox 40"/>
            <p:cNvSpPr txBox="1"/>
            <p:nvPr/>
          </p:nvSpPr>
          <p:spPr>
            <a:xfrm>
              <a:off x="7145134" y="4827425"/>
              <a:ext cx="3522865" cy="830997"/>
            </a:xfrm>
            <a:prstGeom prst="rect">
              <a:avLst/>
            </a:prstGeom>
            <a:noFill/>
          </p:spPr>
          <p:txBody>
            <a:bodyPr wrap="square" rtlCol="0">
              <a:spAutoFit/>
            </a:bodyPr>
            <a:lstStyle/>
            <a:p>
              <a:r>
                <a:rPr lang="en-US" sz="2400" b="1" dirty="0">
                  <a:solidFill>
                    <a:srgbClr val="FF0000"/>
                  </a:solidFill>
                </a:rPr>
                <a:t>Higher chances of getting highly productive species</a:t>
              </a:r>
            </a:p>
          </p:txBody>
        </p:sp>
        <p:cxnSp>
          <p:nvCxnSpPr>
            <p:cNvPr id="50" name="Curved Connector 49"/>
            <p:cNvCxnSpPr>
              <a:cxnSpLocks/>
              <a:stCxn id="39" idx="3"/>
              <a:endCxn id="41" idx="1"/>
            </p:cNvCxnSpPr>
            <p:nvPr/>
          </p:nvCxnSpPr>
          <p:spPr>
            <a:xfrm>
              <a:off x="5060759" y="3813944"/>
              <a:ext cx="2084375" cy="1428980"/>
            </a:xfrm>
            <a:prstGeom prst="curvedConnector3">
              <a:avLst>
                <a:gd name="adj1" fmla="val 50000"/>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70086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2062"/>
                                        </p:tgtEl>
                                        <p:attrNameLst>
                                          <p:attrName>style.visibility</p:attrName>
                                        </p:attrNameLst>
                                      </p:cBhvr>
                                      <p:to>
                                        <p:strVal val="visible"/>
                                      </p:to>
                                    </p:set>
                                    <p:animEffect transition="in" filter="wipe(left)">
                                      <p:cBhvr>
                                        <p:cTn id="15" dur="500"/>
                                        <p:tgtEl>
                                          <p:spTgt spid="206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063"/>
                                        </p:tgtEl>
                                        <p:attrNameLst>
                                          <p:attrName>style.visibility</p:attrName>
                                        </p:attrNameLst>
                                      </p:cBhvr>
                                      <p:to>
                                        <p:strVal val="visible"/>
                                      </p:to>
                                    </p:set>
                                    <p:animEffect transition="in" filter="wipe(down)">
                                      <p:cBhvr>
                                        <p:cTn id="20" dur="500"/>
                                        <p:tgtEl>
                                          <p:spTgt spid="2063"/>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2064"/>
                                        </p:tgtEl>
                                        <p:attrNameLst>
                                          <p:attrName>style.visibility</p:attrName>
                                        </p:attrNameLst>
                                      </p:cBhvr>
                                      <p:to>
                                        <p:strVal val="visible"/>
                                      </p:to>
                                    </p:set>
                                    <p:animEffect transition="in" filter="wipe(up)">
                                      <p:cBhvr>
                                        <p:cTn id="29" dur="500"/>
                                        <p:tgtEl>
                                          <p:spTgt spid="2064"/>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0" grpId="0" animBg="1"/>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41020" y="748698"/>
            <a:ext cx="6605660" cy="5855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0" y="10955"/>
            <a:ext cx="12192000" cy="523220"/>
          </a:xfrm>
          <a:prstGeom prst="rect">
            <a:avLst/>
          </a:prstGeom>
          <a:solidFill>
            <a:schemeClr val="bg2">
              <a:lumMod val="90000"/>
            </a:schemeClr>
          </a:solidFill>
        </p:spPr>
        <p:txBody>
          <a:bodyPr wrap="square" rtlCol="0">
            <a:spAutoFit/>
          </a:bodyPr>
          <a:lstStyle/>
          <a:p>
            <a:pPr algn="ctr"/>
            <a:r>
              <a:rPr lang="en-US" sz="2800" b="1" dirty="0">
                <a:solidFill>
                  <a:srgbClr val="FF0000"/>
                </a:solidFill>
                <a:latin typeface="Aharoni" pitchFamily="2" charset="-79"/>
                <a:cs typeface="Aharoni" pitchFamily="2" charset="-79"/>
              </a:rPr>
              <a:t>What factors influence the relationship functioning versus diversity?</a:t>
            </a:r>
          </a:p>
        </p:txBody>
      </p:sp>
      <p:grpSp>
        <p:nvGrpSpPr>
          <p:cNvPr id="11" name="Group 10"/>
          <p:cNvGrpSpPr/>
          <p:nvPr/>
        </p:nvGrpSpPr>
        <p:grpSpPr>
          <a:xfrm>
            <a:off x="3292435" y="2545686"/>
            <a:ext cx="4301360" cy="2590730"/>
            <a:chOff x="3497580" y="2619375"/>
            <a:chExt cx="2308860" cy="1400175"/>
          </a:xfrm>
        </p:grpSpPr>
        <p:sp>
          <p:nvSpPr>
            <p:cNvPr id="6" name="Freeform 5"/>
            <p:cNvSpPr/>
            <p:nvPr/>
          </p:nvSpPr>
          <p:spPr>
            <a:xfrm>
              <a:off x="3497580" y="2619375"/>
              <a:ext cx="2308860" cy="1400175"/>
            </a:xfrm>
            <a:custGeom>
              <a:avLst/>
              <a:gdLst>
                <a:gd name="connsiteX0" fmla="*/ 0 w 2308860"/>
                <a:gd name="connsiteY0" fmla="*/ 1400175 h 1400175"/>
                <a:gd name="connsiteX1" fmla="*/ 1017270 w 2308860"/>
                <a:gd name="connsiteY1" fmla="*/ 480060 h 1400175"/>
                <a:gd name="connsiteX2" fmla="*/ 2308860 w 2308860"/>
                <a:gd name="connsiteY2" fmla="*/ 0 h 1400175"/>
              </a:gdLst>
              <a:ahLst/>
              <a:cxnLst>
                <a:cxn ang="0">
                  <a:pos x="connsiteX0" y="connsiteY0"/>
                </a:cxn>
                <a:cxn ang="0">
                  <a:pos x="connsiteX1" y="connsiteY1"/>
                </a:cxn>
                <a:cxn ang="0">
                  <a:pos x="connsiteX2" y="connsiteY2"/>
                </a:cxn>
              </a:cxnLst>
              <a:rect l="l" t="t" r="r" b="b"/>
              <a:pathLst>
                <a:path w="2308860" h="1400175">
                  <a:moveTo>
                    <a:pt x="0" y="1400175"/>
                  </a:moveTo>
                  <a:cubicBezTo>
                    <a:pt x="316230" y="1056798"/>
                    <a:pt x="632460" y="713422"/>
                    <a:pt x="1017270" y="480060"/>
                  </a:cubicBezTo>
                  <a:cubicBezTo>
                    <a:pt x="1402080" y="246698"/>
                    <a:pt x="1855470" y="123349"/>
                    <a:pt x="2308860" y="0"/>
                  </a:cubicBezTo>
                </a:path>
              </a:pathLst>
            </a:custGeom>
            <a:noFill/>
            <a:ln>
              <a:solidFill>
                <a:srgbClr val="FA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3497580" y="3505200"/>
              <a:ext cx="2308860" cy="514350"/>
            </a:xfrm>
            <a:custGeom>
              <a:avLst/>
              <a:gdLst>
                <a:gd name="connsiteX0" fmla="*/ 0 w 2308860"/>
                <a:gd name="connsiteY0" fmla="*/ 1400175 h 1400175"/>
                <a:gd name="connsiteX1" fmla="*/ 1017270 w 2308860"/>
                <a:gd name="connsiteY1" fmla="*/ 480060 h 1400175"/>
                <a:gd name="connsiteX2" fmla="*/ 2308860 w 2308860"/>
                <a:gd name="connsiteY2" fmla="*/ 0 h 1400175"/>
              </a:gdLst>
              <a:ahLst/>
              <a:cxnLst>
                <a:cxn ang="0">
                  <a:pos x="connsiteX0" y="connsiteY0"/>
                </a:cxn>
                <a:cxn ang="0">
                  <a:pos x="connsiteX1" y="connsiteY1"/>
                </a:cxn>
                <a:cxn ang="0">
                  <a:pos x="connsiteX2" y="connsiteY2"/>
                </a:cxn>
              </a:cxnLst>
              <a:rect l="l" t="t" r="r" b="b"/>
              <a:pathLst>
                <a:path w="2308860" h="1400175">
                  <a:moveTo>
                    <a:pt x="0" y="1400175"/>
                  </a:moveTo>
                  <a:cubicBezTo>
                    <a:pt x="316230" y="1056798"/>
                    <a:pt x="632460" y="713422"/>
                    <a:pt x="1017270" y="480060"/>
                  </a:cubicBezTo>
                  <a:cubicBezTo>
                    <a:pt x="1402080" y="246698"/>
                    <a:pt x="1855470" y="123349"/>
                    <a:pt x="2308860" y="0"/>
                  </a:cubicBezTo>
                </a:path>
              </a:pathLst>
            </a:custGeom>
            <a:noFill/>
            <a:ln>
              <a:solidFill>
                <a:srgbClr val="FA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 name="Straight Arrow Connector 8"/>
          <p:cNvCxnSpPr>
            <a:cxnSpLocks/>
          </p:cNvCxnSpPr>
          <p:nvPr/>
        </p:nvCxnSpPr>
        <p:spPr>
          <a:xfrm>
            <a:off x="7516985" y="2584090"/>
            <a:ext cx="0" cy="1574605"/>
          </a:xfrm>
          <a:prstGeom prst="straightConnector1">
            <a:avLst/>
          </a:prstGeom>
          <a:ln w="38100">
            <a:solidFill>
              <a:srgbClr val="FA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670605" y="2968140"/>
            <a:ext cx="3917310" cy="830997"/>
          </a:xfrm>
          <a:prstGeom prst="rect">
            <a:avLst/>
          </a:prstGeom>
          <a:noFill/>
        </p:spPr>
        <p:txBody>
          <a:bodyPr wrap="square" rtlCol="0">
            <a:spAutoFit/>
          </a:bodyPr>
          <a:lstStyle/>
          <a:p>
            <a:r>
              <a:rPr lang="en-US" sz="2400" dirty="0"/>
              <a:t>What are some of the reasons for such variability?</a:t>
            </a:r>
          </a:p>
        </p:txBody>
      </p:sp>
    </p:spTree>
    <p:extLst>
      <p:ext uri="{BB962C8B-B14F-4D97-AF65-F5344CB8AC3E}">
        <p14:creationId xmlns:p14="http://schemas.microsoft.com/office/powerpoint/2010/main" val="2526891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3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ircle(out)">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6468"/>
            <a:ext cx="12192000" cy="461665"/>
          </a:xfrm>
          <a:prstGeom prst="rect">
            <a:avLst/>
          </a:prstGeom>
          <a:solidFill>
            <a:schemeClr val="bg2">
              <a:lumMod val="90000"/>
            </a:schemeClr>
          </a:solidFill>
        </p:spPr>
        <p:txBody>
          <a:bodyPr wrap="square" rtlCol="0">
            <a:spAutoFit/>
          </a:bodyPr>
          <a:lstStyle/>
          <a:p>
            <a:pPr algn="ctr"/>
            <a:r>
              <a:rPr lang="en-US" sz="2400" b="1" dirty="0">
                <a:solidFill>
                  <a:srgbClr val="FF0000"/>
                </a:solidFill>
                <a:latin typeface="Aharoni" pitchFamily="2" charset="-79"/>
                <a:cs typeface="Aharoni" pitchFamily="2" charset="-79"/>
              </a:rPr>
              <a:t>What factors influence the relationship functioning versus diversity?</a:t>
            </a:r>
          </a:p>
        </p:txBody>
      </p:sp>
      <p:pic>
        <p:nvPicPr>
          <p:cNvPr id="5"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20550" y="1009485"/>
            <a:ext cx="1689820" cy="1497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9821285" y="6581001"/>
            <a:ext cx="2590800" cy="276999"/>
          </a:xfrm>
          <a:prstGeom prst="rect">
            <a:avLst/>
          </a:prstGeom>
          <a:noFill/>
        </p:spPr>
        <p:txBody>
          <a:bodyPr wrap="square" rtlCol="0">
            <a:spAutoFit/>
          </a:bodyPr>
          <a:lstStyle/>
          <a:p>
            <a:pPr algn="ctr"/>
            <a:r>
              <a:rPr lang="en-US" sz="1200" dirty="0" err="1"/>
              <a:t>Fukami</a:t>
            </a:r>
            <a:r>
              <a:rPr lang="en-US" sz="1200" dirty="0"/>
              <a:t> &amp; Morin Nature 2003</a:t>
            </a:r>
          </a:p>
        </p:txBody>
      </p:sp>
      <p:pic>
        <p:nvPicPr>
          <p:cNvPr id="10248"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11950" y="475477"/>
            <a:ext cx="2320451" cy="6382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 name="Picture 2">
            <a:extLst>
              <a:ext uri="{FF2B5EF4-FFF2-40B4-BE49-F238E27FC236}">
                <a16:creationId xmlns:a16="http://schemas.microsoft.com/office/drawing/2014/main" id="{ABD0DDFF-6344-4E27-8DB9-55991C8DB8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1450" y="2525317"/>
            <a:ext cx="1684896" cy="2077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8" name="Group 27">
            <a:extLst>
              <a:ext uri="{FF2B5EF4-FFF2-40B4-BE49-F238E27FC236}">
                <a16:creationId xmlns:a16="http://schemas.microsoft.com/office/drawing/2014/main" id="{69379BB5-A318-4193-9A6F-BE9374CF2D3D}"/>
              </a:ext>
            </a:extLst>
          </p:cNvPr>
          <p:cNvGrpSpPr/>
          <p:nvPr/>
        </p:nvGrpSpPr>
        <p:grpSpPr>
          <a:xfrm>
            <a:off x="234910" y="1520144"/>
            <a:ext cx="1831550" cy="2032051"/>
            <a:chOff x="499794" y="1877009"/>
            <a:chExt cx="1831550" cy="2032051"/>
          </a:xfrm>
        </p:grpSpPr>
        <p:sp>
          <p:nvSpPr>
            <p:cNvPr id="30" name="Freeform 8">
              <a:extLst>
                <a:ext uri="{FF2B5EF4-FFF2-40B4-BE49-F238E27FC236}">
                  <a16:creationId xmlns:a16="http://schemas.microsoft.com/office/drawing/2014/main" id="{0C8DEA04-A318-4357-8703-56784C1404B9}"/>
                </a:ext>
              </a:extLst>
            </p:cNvPr>
            <p:cNvSpPr/>
            <p:nvPr/>
          </p:nvSpPr>
          <p:spPr>
            <a:xfrm>
              <a:off x="1445519" y="2446020"/>
              <a:ext cx="885825" cy="1463040"/>
            </a:xfrm>
            <a:custGeom>
              <a:avLst/>
              <a:gdLst>
                <a:gd name="connsiteX0" fmla="*/ 0 w 885825"/>
                <a:gd name="connsiteY0" fmla="*/ 0 h 1463040"/>
                <a:gd name="connsiteX1" fmla="*/ 640080 w 885825"/>
                <a:gd name="connsiteY1" fmla="*/ 817245 h 1463040"/>
                <a:gd name="connsiteX2" fmla="*/ 885825 w 885825"/>
                <a:gd name="connsiteY2" fmla="*/ 1463040 h 1463040"/>
              </a:gdLst>
              <a:ahLst/>
              <a:cxnLst>
                <a:cxn ang="0">
                  <a:pos x="connsiteX0" y="connsiteY0"/>
                </a:cxn>
                <a:cxn ang="0">
                  <a:pos x="connsiteX1" y="connsiteY1"/>
                </a:cxn>
                <a:cxn ang="0">
                  <a:pos x="connsiteX2" y="connsiteY2"/>
                </a:cxn>
              </a:cxnLst>
              <a:rect l="l" t="t" r="r" b="b"/>
              <a:pathLst>
                <a:path w="885825" h="1463040">
                  <a:moveTo>
                    <a:pt x="0" y="0"/>
                  </a:moveTo>
                  <a:cubicBezTo>
                    <a:pt x="246221" y="286702"/>
                    <a:pt x="492443" y="573405"/>
                    <a:pt x="640080" y="817245"/>
                  </a:cubicBezTo>
                  <a:cubicBezTo>
                    <a:pt x="787717" y="1061085"/>
                    <a:pt x="836771" y="1262062"/>
                    <a:pt x="885825" y="1463040"/>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
              <a:extLst>
                <a:ext uri="{FF2B5EF4-FFF2-40B4-BE49-F238E27FC236}">
                  <a16:creationId xmlns:a16="http://schemas.microsoft.com/office/drawing/2014/main" id="{0279CF93-D437-4822-8393-740B12E26199}"/>
                </a:ext>
              </a:extLst>
            </p:cNvPr>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9794" y="2123230"/>
              <a:ext cx="1014984" cy="758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 name="Rectangle 32">
              <a:extLst>
                <a:ext uri="{FF2B5EF4-FFF2-40B4-BE49-F238E27FC236}">
                  <a16:creationId xmlns:a16="http://schemas.microsoft.com/office/drawing/2014/main" id="{A6EC1C68-3D93-4431-AE05-4FC891E6A199}"/>
                </a:ext>
              </a:extLst>
            </p:cNvPr>
            <p:cNvSpPr/>
            <p:nvPr/>
          </p:nvSpPr>
          <p:spPr>
            <a:xfrm>
              <a:off x="499794" y="1877009"/>
              <a:ext cx="1014984" cy="246221"/>
            </a:xfrm>
            <a:prstGeom prst="rect">
              <a:avLst/>
            </a:prstGeom>
            <a:solidFill>
              <a:schemeClr val="bg2">
                <a:lumMod val="90000"/>
              </a:schemeClr>
            </a:solidFill>
          </p:spPr>
          <p:txBody>
            <a:bodyPr wrap="none">
              <a:spAutoFit/>
            </a:bodyPr>
            <a:lstStyle/>
            <a:p>
              <a:pPr algn="ctr"/>
              <a:r>
                <a:rPr lang="en-US" sz="1000" dirty="0"/>
                <a:t>Rotifers</a:t>
              </a:r>
            </a:p>
          </p:txBody>
        </p:sp>
      </p:grpSp>
      <p:grpSp>
        <p:nvGrpSpPr>
          <p:cNvPr id="34" name="Group 33">
            <a:extLst>
              <a:ext uri="{FF2B5EF4-FFF2-40B4-BE49-F238E27FC236}">
                <a16:creationId xmlns:a16="http://schemas.microsoft.com/office/drawing/2014/main" id="{404BFCC1-54B5-47CD-BB24-C81DAE893371}"/>
              </a:ext>
            </a:extLst>
          </p:cNvPr>
          <p:cNvGrpSpPr/>
          <p:nvPr/>
        </p:nvGrpSpPr>
        <p:grpSpPr>
          <a:xfrm>
            <a:off x="251365" y="2632265"/>
            <a:ext cx="1810955" cy="1006010"/>
            <a:chOff x="516249" y="2989130"/>
            <a:chExt cx="1810955" cy="1006010"/>
          </a:xfrm>
        </p:grpSpPr>
        <p:sp>
          <p:nvSpPr>
            <p:cNvPr id="35" name="Freeform 24">
              <a:extLst>
                <a:ext uri="{FF2B5EF4-FFF2-40B4-BE49-F238E27FC236}">
                  <a16:creationId xmlns:a16="http://schemas.microsoft.com/office/drawing/2014/main" id="{66323117-3A5B-4FC4-AA01-1DB7ADBFE7B9}"/>
                </a:ext>
              </a:extLst>
            </p:cNvPr>
            <p:cNvSpPr/>
            <p:nvPr/>
          </p:nvSpPr>
          <p:spPr>
            <a:xfrm>
              <a:off x="1514778" y="3429000"/>
              <a:ext cx="812426" cy="480060"/>
            </a:xfrm>
            <a:custGeom>
              <a:avLst/>
              <a:gdLst>
                <a:gd name="connsiteX0" fmla="*/ 0 w 885825"/>
                <a:gd name="connsiteY0" fmla="*/ 0 h 1463040"/>
                <a:gd name="connsiteX1" fmla="*/ 640080 w 885825"/>
                <a:gd name="connsiteY1" fmla="*/ 817245 h 1463040"/>
                <a:gd name="connsiteX2" fmla="*/ 885825 w 885825"/>
                <a:gd name="connsiteY2" fmla="*/ 1463040 h 1463040"/>
              </a:gdLst>
              <a:ahLst/>
              <a:cxnLst>
                <a:cxn ang="0">
                  <a:pos x="connsiteX0" y="connsiteY0"/>
                </a:cxn>
                <a:cxn ang="0">
                  <a:pos x="connsiteX1" y="connsiteY1"/>
                </a:cxn>
                <a:cxn ang="0">
                  <a:pos x="connsiteX2" y="connsiteY2"/>
                </a:cxn>
              </a:cxnLst>
              <a:rect l="l" t="t" r="r" b="b"/>
              <a:pathLst>
                <a:path w="885825" h="1463040">
                  <a:moveTo>
                    <a:pt x="0" y="0"/>
                  </a:moveTo>
                  <a:cubicBezTo>
                    <a:pt x="246221" y="286702"/>
                    <a:pt x="492443" y="573405"/>
                    <a:pt x="640080" y="817245"/>
                  </a:cubicBezTo>
                  <a:cubicBezTo>
                    <a:pt x="787717" y="1061085"/>
                    <a:pt x="836771" y="1262062"/>
                    <a:pt x="885825" y="1463040"/>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4">
              <a:extLst>
                <a:ext uri="{FF2B5EF4-FFF2-40B4-BE49-F238E27FC236}">
                  <a16:creationId xmlns:a16="http://schemas.microsoft.com/office/drawing/2014/main" id="{F11D70F6-4AC3-4E35-8C7E-C50D16F76230}"/>
                </a:ext>
              </a:extLst>
            </p:cNvPr>
            <p:cNvPicPr preferRelativeResize="0">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6249" y="3235351"/>
              <a:ext cx="1014984" cy="759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7" name="Rectangle 36">
              <a:extLst>
                <a:ext uri="{FF2B5EF4-FFF2-40B4-BE49-F238E27FC236}">
                  <a16:creationId xmlns:a16="http://schemas.microsoft.com/office/drawing/2014/main" id="{DD86E816-CCB0-47CC-BD5B-A680C0C3B195}"/>
                </a:ext>
              </a:extLst>
            </p:cNvPr>
            <p:cNvSpPr/>
            <p:nvPr/>
          </p:nvSpPr>
          <p:spPr>
            <a:xfrm>
              <a:off x="516249" y="2989130"/>
              <a:ext cx="1014984" cy="246221"/>
            </a:xfrm>
            <a:prstGeom prst="rect">
              <a:avLst/>
            </a:prstGeom>
            <a:solidFill>
              <a:schemeClr val="bg2">
                <a:lumMod val="90000"/>
              </a:schemeClr>
            </a:solidFill>
          </p:spPr>
          <p:txBody>
            <a:bodyPr wrap="none">
              <a:spAutoFit/>
            </a:bodyPr>
            <a:lstStyle/>
            <a:p>
              <a:pPr algn="ctr"/>
              <a:r>
                <a:rPr lang="en-US" sz="1000" dirty="0"/>
                <a:t>Protozoans</a:t>
              </a:r>
            </a:p>
          </p:txBody>
        </p:sp>
      </p:grpSp>
      <p:grpSp>
        <p:nvGrpSpPr>
          <p:cNvPr id="38" name="Group 37">
            <a:extLst>
              <a:ext uri="{FF2B5EF4-FFF2-40B4-BE49-F238E27FC236}">
                <a16:creationId xmlns:a16="http://schemas.microsoft.com/office/drawing/2014/main" id="{967627EB-1A75-4EC0-8BAA-4FAB0BFF7BB7}"/>
              </a:ext>
            </a:extLst>
          </p:cNvPr>
          <p:cNvGrpSpPr/>
          <p:nvPr/>
        </p:nvGrpSpPr>
        <p:grpSpPr>
          <a:xfrm>
            <a:off x="251365" y="3552194"/>
            <a:ext cx="1810955" cy="1187044"/>
            <a:chOff x="516249" y="3909059"/>
            <a:chExt cx="1810955" cy="1187044"/>
          </a:xfrm>
        </p:grpSpPr>
        <p:sp>
          <p:nvSpPr>
            <p:cNvPr id="39" name="Freeform 23">
              <a:extLst>
                <a:ext uri="{FF2B5EF4-FFF2-40B4-BE49-F238E27FC236}">
                  <a16:creationId xmlns:a16="http://schemas.microsoft.com/office/drawing/2014/main" id="{425A706D-04CB-43E1-93EA-B3AC5DC31926}"/>
                </a:ext>
              </a:extLst>
            </p:cNvPr>
            <p:cNvSpPr/>
            <p:nvPr/>
          </p:nvSpPr>
          <p:spPr>
            <a:xfrm flipV="1">
              <a:off x="1445519" y="3909059"/>
              <a:ext cx="881685" cy="633685"/>
            </a:xfrm>
            <a:custGeom>
              <a:avLst/>
              <a:gdLst>
                <a:gd name="connsiteX0" fmla="*/ 0 w 885825"/>
                <a:gd name="connsiteY0" fmla="*/ 0 h 1463040"/>
                <a:gd name="connsiteX1" fmla="*/ 640080 w 885825"/>
                <a:gd name="connsiteY1" fmla="*/ 817245 h 1463040"/>
                <a:gd name="connsiteX2" fmla="*/ 885825 w 885825"/>
                <a:gd name="connsiteY2" fmla="*/ 1463040 h 1463040"/>
              </a:gdLst>
              <a:ahLst/>
              <a:cxnLst>
                <a:cxn ang="0">
                  <a:pos x="connsiteX0" y="connsiteY0"/>
                </a:cxn>
                <a:cxn ang="0">
                  <a:pos x="connsiteX1" y="connsiteY1"/>
                </a:cxn>
                <a:cxn ang="0">
                  <a:pos x="connsiteX2" y="connsiteY2"/>
                </a:cxn>
              </a:cxnLst>
              <a:rect l="l" t="t" r="r" b="b"/>
              <a:pathLst>
                <a:path w="885825" h="1463040">
                  <a:moveTo>
                    <a:pt x="0" y="0"/>
                  </a:moveTo>
                  <a:cubicBezTo>
                    <a:pt x="246221" y="286702"/>
                    <a:pt x="492443" y="573405"/>
                    <a:pt x="640080" y="817245"/>
                  </a:cubicBezTo>
                  <a:cubicBezTo>
                    <a:pt x="787717" y="1061085"/>
                    <a:pt x="836771" y="1262062"/>
                    <a:pt x="885825" y="1463040"/>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6">
              <a:extLst>
                <a:ext uri="{FF2B5EF4-FFF2-40B4-BE49-F238E27FC236}">
                  <a16:creationId xmlns:a16="http://schemas.microsoft.com/office/drawing/2014/main" id="{02A2E929-18FF-434F-B34F-F8522A7B4DAD}"/>
                </a:ext>
              </a:extLst>
            </p:cNvPr>
            <p:cNvPicPr preferRelativeResize="0">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6249" y="4337151"/>
              <a:ext cx="1014984" cy="758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1" name="Rectangle 40">
              <a:extLst>
                <a:ext uri="{FF2B5EF4-FFF2-40B4-BE49-F238E27FC236}">
                  <a16:creationId xmlns:a16="http://schemas.microsoft.com/office/drawing/2014/main" id="{0D572730-7958-4829-A4FF-AF461783FDE8}"/>
                </a:ext>
              </a:extLst>
            </p:cNvPr>
            <p:cNvSpPr/>
            <p:nvPr/>
          </p:nvSpPr>
          <p:spPr>
            <a:xfrm>
              <a:off x="516249" y="4090930"/>
              <a:ext cx="1014984" cy="246221"/>
            </a:xfrm>
            <a:prstGeom prst="rect">
              <a:avLst/>
            </a:prstGeom>
            <a:solidFill>
              <a:schemeClr val="bg2">
                <a:lumMod val="90000"/>
              </a:schemeClr>
            </a:solidFill>
          </p:spPr>
          <p:txBody>
            <a:bodyPr wrap="none">
              <a:spAutoFit/>
            </a:bodyPr>
            <a:lstStyle/>
            <a:p>
              <a:pPr algn="ctr"/>
              <a:r>
                <a:rPr lang="en-US" sz="1000" dirty="0"/>
                <a:t>Ciliates</a:t>
              </a:r>
            </a:p>
          </p:txBody>
        </p:sp>
      </p:grpSp>
      <p:grpSp>
        <p:nvGrpSpPr>
          <p:cNvPr id="42" name="Group 41">
            <a:extLst>
              <a:ext uri="{FF2B5EF4-FFF2-40B4-BE49-F238E27FC236}">
                <a16:creationId xmlns:a16="http://schemas.microsoft.com/office/drawing/2014/main" id="{6A8F2713-67A3-43A5-8B69-D55E0DA84B47}"/>
              </a:ext>
            </a:extLst>
          </p:cNvPr>
          <p:cNvGrpSpPr/>
          <p:nvPr/>
        </p:nvGrpSpPr>
        <p:grpSpPr>
          <a:xfrm>
            <a:off x="261190" y="3564209"/>
            <a:ext cx="1805270" cy="2251126"/>
            <a:chOff x="526074" y="3921074"/>
            <a:chExt cx="1805270" cy="2251126"/>
          </a:xfrm>
        </p:grpSpPr>
        <p:sp>
          <p:nvSpPr>
            <p:cNvPr id="43" name="Freeform 25">
              <a:extLst>
                <a:ext uri="{FF2B5EF4-FFF2-40B4-BE49-F238E27FC236}">
                  <a16:creationId xmlns:a16="http://schemas.microsoft.com/office/drawing/2014/main" id="{4A69AD6D-DBA6-4928-B4BD-2B5DF045D6EE}"/>
                </a:ext>
              </a:extLst>
            </p:cNvPr>
            <p:cNvSpPr/>
            <p:nvPr/>
          </p:nvSpPr>
          <p:spPr>
            <a:xfrm flipV="1">
              <a:off x="1541058" y="3921074"/>
              <a:ext cx="790286" cy="1871649"/>
            </a:xfrm>
            <a:custGeom>
              <a:avLst/>
              <a:gdLst>
                <a:gd name="connsiteX0" fmla="*/ 0 w 885825"/>
                <a:gd name="connsiteY0" fmla="*/ 0 h 1463040"/>
                <a:gd name="connsiteX1" fmla="*/ 640080 w 885825"/>
                <a:gd name="connsiteY1" fmla="*/ 817245 h 1463040"/>
                <a:gd name="connsiteX2" fmla="*/ 885825 w 885825"/>
                <a:gd name="connsiteY2" fmla="*/ 1463040 h 1463040"/>
              </a:gdLst>
              <a:ahLst/>
              <a:cxnLst>
                <a:cxn ang="0">
                  <a:pos x="connsiteX0" y="connsiteY0"/>
                </a:cxn>
                <a:cxn ang="0">
                  <a:pos x="connsiteX1" y="connsiteY1"/>
                </a:cxn>
                <a:cxn ang="0">
                  <a:pos x="connsiteX2" y="connsiteY2"/>
                </a:cxn>
              </a:cxnLst>
              <a:rect l="l" t="t" r="r" b="b"/>
              <a:pathLst>
                <a:path w="885825" h="1463040">
                  <a:moveTo>
                    <a:pt x="0" y="0"/>
                  </a:moveTo>
                  <a:cubicBezTo>
                    <a:pt x="246221" y="286702"/>
                    <a:pt x="492443" y="573405"/>
                    <a:pt x="640080" y="817245"/>
                  </a:cubicBezTo>
                  <a:cubicBezTo>
                    <a:pt x="787717" y="1061085"/>
                    <a:pt x="836771" y="1262062"/>
                    <a:pt x="885825" y="1463040"/>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7">
              <a:extLst>
                <a:ext uri="{FF2B5EF4-FFF2-40B4-BE49-F238E27FC236}">
                  <a16:creationId xmlns:a16="http://schemas.microsoft.com/office/drawing/2014/main" id="{5AA0DACA-50BD-4C18-B2EE-700E1D4FBFB4}"/>
                </a:ext>
              </a:extLst>
            </p:cNvPr>
            <p:cNvPicPr preferRelativeResize="0">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6074" y="5413248"/>
              <a:ext cx="1014984" cy="758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 name="Rectangle 44">
              <a:extLst>
                <a:ext uri="{FF2B5EF4-FFF2-40B4-BE49-F238E27FC236}">
                  <a16:creationId xmlns:a16="http://schemas.microsoft.com/office/drawing/2014/main" id="{C477DAF7-5E96-480A-B6E2-B0C821B8878A}"/>
                </a:ext>
              </a:extLst>
            </p:cNvPr>
            <p:cNvSpPr/>
            <p:nvPr/>
          </p:nvSpPr>
          <p:spPr>
            <a:xfrm>
              <a:off x="526074" y="5185011"/>
              <a:ext cx="1018227" cy="246221"/>
            </a:xfrm>
            <a:prstGeom prst="rect">
              <a:avLst/>
            </a:prstGeom>
            <a:solidFill>
              <a:schemeClr val="bg2">
                <a:lumMod val="90000"/>
              </a:schemeClr>
            </a:solidFill>
          </p:spPr>
          <p:txBody>
            <a:bodyPr wrap="none">
              <a:spAutoFit/>
            </a:bodyPr>
            <a:lstStyle/>
            <a:p>
              <a:pPr algn="ctr"/>
              <a:r>
                <a:rPr lang="en-US" sz="1000" dirty="0" err="1"/>
                <a:t>Microflagellates</a:t>
              </a:r>
              <a:endParaRPr lang="en-US" sz="1000" dirty="0"/>
            </a:p>
          </p:txBody>
        </p:sp>
      </p:grpSp>
      <p:grpSp>
        <p:nvGrpSpPr>
          <p:cNvPr id="46" name="Group 45">
            <a:extLst>
              <a:ext uri="{FF2B5EF4-FFF2-40B4-BE49-F238E27FC236}">
                <a16:creationId xmlns:a16="http://schemas.microsoft.com/office/drawing/2014/main" id="{D4DDCEB8-150D-4DC6-9611-4211EC49C6B2}"/>
              </a:ext>
            </a:extLst>
          </p:cNvPr>
          <p:cNvGrpSpPr/>
          <p:nvPr/>
        </p:nvGrpSpPr>
        <p:grpSpPr>
          <a:xfrm>
            <a:off x="3556346" y="3225755"/>
            <a:ext cx="2232414" cy="346871"/>
            <a:chOff x="3821230" y="3582620"/>
            <a:chExt cx="2232414" cy="346871"/>
          </a:xfrm>
        </p:grpSpPr>
        <p:cxnSp>
          <p:nvCxnSpPr>
            <p:cNvPr id="47" name="Straight Arrow Connector 46">
              <a:extLst>
                <a:ext uri="{FF2B5EF4-FFF2-40B4-BE49-F238E27FC236}">
                  <a16:creationId xmlns:a16="http://schemas.microsoft.com/office/drawing/2014/main" id="{5542932D-8ECD-48E6-86F1-FCB9DB24620F}"/>
                </a:ext>
              </a:extLst>
            </p:cNvPr>
            <p:cNvCxnSpPr/>
            <p:nvPr/>
          </p:nvCxnSpPr>
          <p:spPr>
            <a:xfrm flipV="1">
              <a:off x="3821230" y="3909059"/>
              <a:ext cx="2232414" cy="20432"/>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65DB909C-D30C-4002-BC3B-BB5505F5B608}"/>
                </a:ext>
              </a:extLst>
            </p:cNvPr>
            <p:cNvSpPr txBox="1"/>
            <p:nvPr/>
          </p:nvSpPr>
          <p:spPr>
            <a:xfrm>
              <a:off x="4100984" y="3582620"/>
              <a:ext cx="1672905" cy="276999"/>
            </a:xfrm>
            <a:prstGeom prst="rect">
              <a:avLst/>
            </a:prstGeom>
            <a:solidFill>
              <a:schemeClr val="bg1"/>
            </a:solidFill>
          </p:spPr>
          <p:txBody>
            <a:bodyPr wrap="square" rtlCol="0">
              <a:spAutoFit/>
            </a:bodyPr>
            <a:lstStyle/>
            <a:p>
              <a:pPr algn="ctr"/>
              <a:r>
                <a:rPr lang="en-US" sz="1200" dirty="0"/>
                <a:t>Order of appearance</a:t>
              </a:r>
            </a:p>
          </p:txBody>
        </p:sp>
      </p:grpSp>
      <p:sp>
        <p:nvSpPr>
          <p:cNvPr id="6" name="TextBox 11"/>
          <p:cNvSpPr txBox="1">
            <a:spLocks noChangeArrowheads="1"/>
          </p:cNvSpPr>
          <p:nvPr/>
        </p:nvSpPr>
        <p:spPr bwMode="auto">
          <a:xfrm>
            <a:off x="7939440" y="395005"/>
            <a:ext cx="46470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Calibri" pitchFamily="34" charset="0"/>
                <a:cs typeface="Arial" pitchFamily="34" charset="0"/>
              </a:defRPr>
            </a:lvl1pPr>
            <a:lvl2pPr marL="742950" indent="-285750" eaLnBrk="0" hangingPunct="0">
              <a:defRPr>
                <a:solidFill>
                  <a:schemeClr val="tx1"/>
                </a:solidFill>
                <a:latin typeface="Calibri" pitchFamily="34" charset="0"/>
                <a:cs typeface="Arial" pitchFamily="34" charset="0"/>
              </a:defRPr>
            </a:lvl2pPr>
            <a:lvl3pPr marL="1143000" indent="-228600" eaLnBrk="0" hangingPunct="0">
              <a:defRPr>
                <a:solidFill>
                  <a:schemeClr val="tx1"/>
                </a:solidFill>
                <a:latin typeface="Calibri" pitchFamily="34" charset="0"/>
                <a:cs typeface="Arial" pitchFamily="34" charset="0"/>
              </a:defRPr>
            </a:lvl3pPr>
            <a:lvl4pPr marL="1600200" indent="-228600" eaLnBrk="0" hangingPunct="0">
              <a:defRPr>
                <a:solidFill>
                  <a:schemeClr val="tx1"/>
                </a:solidFill>
                <a:latin typeface="Calibri" pitchFamily="34" charset="0"/>
                <a:cs typeface="Arial" pitchFamily="34" charset="0"/>
              </a:defRPr>
            </a:lvl4pPr>
            <a:lvl5pPr marL="2057400" indent="-228600" eaLnBrk="0" hangingPunct="0">
              <a:defRPr>
                <a:solidFill>
                  <a:schemeClr val="tx1"/>
                </a:solidFill>
                <a:latin typeface="Calibri" pitchFamily="34" charset="0"/>
                <a:cs typeface="Arial" pitchFamily="34" charset="0"/>
              </a:defRPr>
            </a:lvl5pPr>
            <a:lvl6pPr marL="2514600" indent="-228600" eaLnBrk="0" fontAlgn="base" hangingPunct="0">
              <a:spcBef>
                <a:spcPct val="0"/>
              </a:spcBef>
              <a:spcAft>
                <a:spcPct val="0"/>
              </a:spcAft>
              <a:defRPr>
                <a:solidFill>
                  <a:schemeClr val="tx1"/>
                </a:solidFill>
                <a:latin typeface="Calibri" pitchFamily="34" charset="0"/>
                <a:cs typeface="Arial" pitchFamily="34" charset="0"/>
              </a:defRPr>
            </a:lvl6pPr>
            <a:lvl7pPr marL="2971800" indent="-228600" eaLnBrk="0" fontAlgn="base" hangingPunct="0">
              <a:spcBef>
                <a:spcPct val="0"/>
              </a:spcBef>
              <a:spcAft>
                <a:spcPct val="0"/>
              </a:spcAft>
              <a:defRPr>
                <a:solidFill>
                  <a:schemeClr val="tx1"/>
                </a:solidFill>
                <a:latin typeface="Calibri" pitchFamily="34" charset="0"/>
                <a:cs typeface="Arial" pitchFamily="34" charset="0"/>
              </a:defRPr>
            </a:lvl7pPr>
            <a:lvl8pPr marL="3429000" indent="-228600" eaLnBrk="0" fontAlgn="base" hangingPunct="0">
              <a:spcBef>
                <a:spcPct val="0"/>
              </a:spcBef>
              <a:spcAft>
                <a:spcPct val="0"/>
              </a:spcAft>
              <a:defRPr>
                <a:solidFill>
                  <a:schemeClr val="tx1"/>
                </a:solidFill>
                <a:latin typeface="Calibri" pitchFamily="34" charset="0"/>
                <a:cs typeface="Arial" pitchFamily="34" charset="0"/>
              </a:defRPr>
            </a:lvl8pPr>
            <a:lvl9pPr marL="3886200" indent="-228600" eaLnBrk="0" fontAlgn="base" hangingPunct="0">
              <a:spcBef>
                <a:spcPct val="0"/>
              </a:spcBef>
              <a:spcAft>
                <a:spcPct val="0"/>
              </a:spcAft>
              <a:defRPr>
                <a:solidFill>
                  <a:schemeClr val="tx1"/>
                </a:solidFill>
                <a:latin typeface="Calibri" pitchFamily="34" charset="0"/>
                <a:cs typeface="Arial" pitchFamily="34" charset="0"/>
              </a:defRPr>
            </a:lvl9pPr>
          </a:lstStyle>
          <a:p>
            <a:pPr algn="ctr" eaLnBrk="1" hangingPunct="1">
              <a:defRPr/>
            </a:pPr>
            <a:r>
              <a:rPr lang="en-US" sz="3200" b="1" dirty="0">
                <a:solidFill>
                  <a:srgbClr val="FF0000"/>
                </a:solidFill>
                <a:effectLst>
                  <a:outerShdw blurRad="38100" dist="38100" dir="2700000" algn="tl">
                    <a:srgbClr val="000000">
                      <a:alpha val="43137"/>
                    </a:srgbClr>
                  </a:outerShdw>
                </a:effectLst>
              </a:rPr>
              <a:t>History of colonization</a:t>
            </a:r>
          </a:p>
        </p:txBody>
      </p:sp>
    </p:spTree>
    <p:extLst>
      <p:ext uri="{BB962C8B-B14F-4D97-AF65-F5344CB8AC3E}">
        <p14:creationId xmlns:p14="http://schemas.microsoft.com/office/powerpoint/2010/main" val="80111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wipe(left)">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left)">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wipe(left)">
                                      <p:cBhvr>
                                        <p:cTn id="27" dur="500"/>
                                        <p:tgtEl>
                                          <p:spTgt spid="3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wipe(down)">
                                      <p:cBhvr>
                                        <p:cTn id="32" dur="500"/>
                                        <p:tgtEl>
                                          <p:spTgt spid="4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wipe(left)">
                                      <p:cBhvr>
                                        <p:cTn id="37" dur="500"/>
                                        <p:tgtEl>
                                          <p:spTgt spid="46"/>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02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474</TotalTime>
  <Words>1140</Words>
  <Application>Microsoft Office PowerPoint</Application>
  <PresentationFormat>Widescreen</PresentationFormat>
  <Paragraphs>201</Paragraphs>
  <Slides>26</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Aharoni</vt:lpstr>
      <vt:lpstr>Arial</vt:lpstr>
      <vt:lpstr>Calibri</vt:lpstr>
      <vt:lpstr>Office Theme</vt:lpstr>
      <vt:lpstr>Ecosystem Functioning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Camilo Mora</dc:creator>
  <cp:lastModifiedBy>Camilo</cp:lastModifiedBy>
  <cp:revision>89</cp:revision>
  <dcterms:created xsi:type="dcterms:W3CDTF">2012-11-26T19:50:20Z</dcterms:created>
  <dcterms:modified xsi:type="dcterms:W3CDTF">2022-01-18T20:22:48Z</dcterms:modified>
</cp:coreProperties>
</file>

<file path=docProps/thumbnail.jpeg>
</file>